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89" r:id="rId3"/>
    <p:sldId id="258" r:id="rId4"/>
    <p:sldId id="260" r:id="rId5"/>
    <p:sldId id="262" r:id="rId6"/>
    <p:sldId id="292" r:id="rId7"/>
    <p:sldId id="261" r:id="rId8"/>
    <p:sldId id="297" r:id="rId9"/>
    <p:sldId id="298" r:id="rId10"/>
    <p:sldId id="288" r:id="rId11"/>
    <p:sldId id="299" r:id="rId12"/>
    <p:sldId id="300" r:id="rId13"/>
    <p:sldId id="302" r:id="rId14"/>
    <p:sldId id="293" r:id="rId15"/>
    <p:sldId id="287" r:id="rId16"/>
    <p:sldId id="303" r:id="rId17"/>
    <p:sldId id="306" r:id="rId18"/>
    <p:sldId id="301" r:id="rId19"/>
    <p:sldId id="307" r:id="rId20"/>
    <p:sldId id="294" r:id="rId21"/>
    <p:sldId id="296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166B20-529F-49AA-A628-3ECF118CDC18}">
          <p14:sldIdLst>
            <p14:sldId id="257"/>
            <p14:sldId id="289"/>
            <p14:sldId id="258"/>
            <p14:sldId id="260"/>
            <p14:sldId id="262"/>
            <p14:sldId id="292"/>
            <p14:sldId id="261"/>
            <p14:sldId id="297"/>
            <p14:sldId id="298"/>
            <p14:sldId id="288"/>
            <p14:sldId id="299"/>
            <p14:sldId id="300"/>
            <p14:sldId id="302"/>
            <p14:sldId id="293"/>
            <p14:sldId id="287"/>
            <p14:sldId id="303"/>
            <p14:sldId id="306"/>
            <p14:sldId id="301"/>
            <p14:sldId id="307"/>
            <p14:sldId id="294"/>
            <p14:sldId id="296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272" autoAdjust="0"/>
  </p:normalViewPr>
  <p:slideViewPr>
    <p:cSldViewPr snapToGrid="0" showGuides="1">
      <p:cViewPr varScale="1">
        <p:scale>
          <a:sx n="110" d="100"/>
          <a:sy n="110" d="100"/>
        </p:scale>
        <p:origin x="76" y="144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268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FDF416-01CE-949F-9CDC-F3A3C79C5A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34B6D-43FC-69DE-C43F-DB3191C486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A79F3-2F30-4E2A-BE8F-BB926C91A924}" type="datetimeFigureOut">
              <a:rPr lang="ro-RO" smtClean="0"/>
              <a:t>17.01.2024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6CA07-4F00-99F0-72DB-3E66E4FCE8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BD014-DE70-C66D-0B37-DDF137D865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97083-86E3-42C4-BFA5-FB00BD8372AC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97218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A68F0-F90B-4BFC-B50D-086425DD5288}" type="datetimeFigureOut">
              <a:rPr lang="ro-RO" smtClean="0"/>
              <a:t>17.01.2024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89E60-352B-4E9D-81C8-F96B7729CEA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2870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9E60-352B-4E9D-81C8-F96B7729CEA9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24855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D7BB-AAAF-DC31-F804-87DB4B5DB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54FE3-458E-B028-8CDF-732DD642F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1B70B-29AD-E402-4CC5-5E77E1C9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F160-E67F-4F42-A83F-8FC8AB582A6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B7089-239E-F34F-4371-7610847E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A8F3B-50BB-E3D8-5C5B-B49F2985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09DB-76AA-41F3-A340-641736EE83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15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F949C-A486-B3C8-046B-75665472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929018-89DD-B732-6F8B-81F67ED14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F7FDC-9C05-DCB9-3B84-3B3C6AD8D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F160-E67F-4F42-A83F-8FC8AB582A6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D6BDC-CEE3-6133-838E-E4CFBA65F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E9364-B01E-FABE-BA24-BBECF4AE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09DB-76AA-41F3-A340-641736EE83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940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FC4CC-9F2F-107F-BD3A-7B40EE1EF7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F32672-3F0D-A89B-F3AE-FC359B83B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2E146-1E38-D311-C00E-B83670D52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F160-E67F-4F42-A83F-8FC8AB582A6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CC3A7-6FF6-432E-0302-AF1321EA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16F3F-B8BA-7A17-13BD-DC2659E2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09DB-76AA-41F3-A340-641736EE83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24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D74BB-047B-6A9C-8AA3-E3FCE1E2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1E5F-6C7F-7678-D4C8-FBBF88DB4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A6FB1-F700-542D-9DFE-733740779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F160-E67F-4F42-A83F-8FC8AB582A6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02B92-3BBD-414C-0FC8-B60427F51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AA3C9-8236-0A5F-7726-5343CFEB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09DB-76AA-41F3-A340-641736EE83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828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9A4A-F0BA-F92A-E14B-5B392F9AD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C51B6-3F55-6468-613C-483E78AC7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9EA69-1E0C-10AE-4B60-1A060BBC3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F160-E67F-4F42-A83F-8FC8AB582A6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0C68E-6200-2A1B-F7D0-BCC8AAEEB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0A457-9090-8827-5413-5FDE4210E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09DB-76AA-41F3-A340-641736EE83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432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408C3-DFA1-C9DD-8251-A94113F7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71B40-17AE-6033-748D-399F69C87D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57584-8BF6-8BE5-F6B0-BCD0BB50C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FE643-0006-9431-A3C4-ECF26B176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F160-E67F-4F42-A83F-8FC8AB582A6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E5B6E-4BE1-F774-D395-62197F1A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C6596-7669-6F22-5F20-BA9DE62BF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09DB-76AA-41F3-A340-641736EE83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71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ECF6-1B0B-436C-E7BF-BB48BB73E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737B3-0AD8-F742-BEA6-D88F27267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8C0DB-DBA9-4B8B-B729-87B1FF640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A8D2A-51F3-0883-33DB-C9EEA50B7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957E41-BC06-126C-2982-8728B251D1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F0A496-F2A4-06D3-CFD3-33023B00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F160-E67F-4F42-A83F-8FC8AB582A6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38F7D4-F7A0-DD26-CB98-B92E74FF0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E3000-308F-A6CC-EDC9-C05A53CC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09DB-76AA-41F3-A340-641736EE83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786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86C65-80B7-1550-E4E7-0201BC3C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A5FEA-8121-B6E0-7FD1-5EBC78A3B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F160-E67F-4F42-A83F-8FC8AB582A6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8AB48-4C10-48B2-5A2E-AF5A8C4C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29525-FC33-002F-76D6-BB616329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09DB-76AA-41F3-A340-641736EE83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368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56696C-4244-BC79-035A-37730D925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F160-E67F-4F42-A83F-8FC8AB582A6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CEEF34-800F-AD66-FBEF-0CA9593A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7B509-AB91-0BD1-E7AC-AE73C36DB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09DB-76AA-41F3-A340-641736EE83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661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ADBBD-F2CD-3355-337C-A06EC220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4F4E-7EEF-9B16-D958-7292F5684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D7B0F-D73A-4F91-4A7F-2B901E39F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3C263-C6C2-229D-7C4B-751EE9CA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F160-E67F-4F42-A83F-8FC8AB582A6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6749B-3510-FBB5-DEAD-1ED200637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68DEE-12FB-64E3-D08C-A53CCB01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09DB-76AA-41F3-A340-641736EE83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88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AC2F-964C-3F16-B48C-0DDB829B7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24E9DF-C2D2-D71D-4A39-B783C3777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CD2A8-346E-AC13-36AC-0357D99BB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F4CBE-CA8A-7855-EF3D-289F790F4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F160-E67F-4F42-A83F-8FC8AB582A6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C6661-8ACF-77F9-50C8-91896A66F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DF7B2-1CCA-E00B-9E57-A3D23C7D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09DB-76AA-41F3-A340-641736EE83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362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89C7C3-B721-B804-F8F0-A72B2E57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6B368-B477-8844-0BF9-FA930686B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DD7A6-B3DA-3F49-F00D-05BACDE4EC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EF160-E67F-4F42-A83F-8FC8AB582A6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7CA18-218E-4B77-BD36-354152549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1E2E1-3A8E-5C64-FAB8-8C79A4984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309DB-76AA-41F3-A340-641736EE83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28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white coat holding a stethoscope&#10;&#10;Description automatically generated">
            <a:extLst>
              <a:ext uri="{FF2B5EF4-FFF2-40B4-BE49-F238E27FC236}">
                <a16:creationId xmlns:a16="http://schemas.microsoft.com/office/drawing/2014/main" id="{EE6EB4EC-85DD-0239-E4EF-1233BDEB38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" t="9080" r="934" b="26926"/>
          <a:stretch/>
        </p:blipFill>
        <p:spPr>
          <a:xfrm>
            <a:off x="113794" y="0"/>
            <a:ext cx="11964412" cy="5397910"/>
          </a:xfrm>
          <a:custGeom>
            <a:avLst/>
            <a:gdLst>
              <a:gd name="connsiteX0" fmla="*/ 0 w 11964412"/>
              <a:gd name="connsiteY0" fmla="*/ 0 h 4170136"/>
              <a:gd name="connsiteX1" fmla="*/ 11964412 w 11964412"/>
              <a:gd name="connsiteY1" fmla="*/ 0 h 4170136"/>
              <a:gd name="connsiteX2" fmla="*/ 5982206 w 11964412"/>
              <a:gd name="connsiteY2" fmla="*/ 4170136 h 4170136"/>
              <a:gd name="connsiteX3" fmla="*/ 0 w 11964412"/>
              <a:gd name="connsiteY3" fmla="*/ 0 h 417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4412" h="4170136">
                <a:moveTo>
                  <a:pt x="0" y="0"/>
                </a:moveTo>
                <a:lnTo>
                  <a:pt x="11964412" y="0"/>
                </a:lnTo>
                <a:cubicBezTo>
                  <a:pt x="11964412" y="2303103"/>
                  <a:pt x="9286087" y="4170136"/>
                  <a:pt x="5982206" y="4170136"/>
                </a:cubicBezTo>
                <a:cubicBezTo>
                  <a:pt x="2678325" y="4170136"/>
                  <a:pt x="0" y="2303103"/>
                  <a:pt x="0" y="0"/>
                </a:cubicBezTo>
                <a:close/>
              </a:path>
            </a:pathLst>
          </a:custGeom>
        </p:spPr>
      </p:pic>
      <p:pic>
        <p:nvPicPr>
          <p:cNvPr id="12" name="Picture 11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A5D0DF67-F245-9535-A54E-07A2D0A4A7D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802194" cy="2523187"/>
          </a:xfrm>
          <a:prstGeom prst="rect">
            <a:avLst/>
          </a:prstGeom>
        </p:spPr>
      </p:pic>
      <p:pic>
        <p:nvPicPr>
          <p:cNvPr id="13" name="Picture 1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A3EC9A9-1E00-599A-F233-751969CA8B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851634" y="4517634"/>
            <a:ext cx="2462981" cy="22177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77B37D-ECDE-5457-63EA-F2E918704DFC}"/>
              </a:ext>
            </a:extLst>
          </p:cNvPr>
          <p:cNvSpPr txBox="1"/>
          <p:nvPr/>
        </p:nvSpPr>
        <p:spPr>
          <a:xfrm>
            <a:off x="2172422" y="2151728"/>
            <a:ext cx="807474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Doctorul</a:t>
            </a:r>
            <a:r>
              <a:rPr lang="en-IN" sz="8000" b="1" dirty="0">
                <a:solidFill>
                  <a:schemeClr val="bg1"/>
                </a:solidFill>
                <a:latin typeface="Montserrat" panose="00000500000000000000" pitchFamily="2" charset="0"/>
              </a:rPr>
              <a:t> Virtual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3790D-8BFA-A660-A0FC-F2C8C7F64262}"/>
              </a:ext>
            </a:extLst>
          </p:cNvPr>
          <p:cNvSpPr txBox="1"/>
          <p:nvPr/>
        </p:nvSpPr>
        <p:spPr>
          <a:xfrm>
            <a:off x="-418198" y="5813833"/>
            <a:ext cx="5708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Filip-Dud Cristian</a:t>
            </a:r>
            <a:r>
              <a:rPr lang="ro-RO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 Călin</a:t>
            </a:r>
            <a:endParaRPr lang="en-IN" sz="28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632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0371C9-C33B-B22C-B7D6-701F36C4B262}"/>
              </a:ext>
            </a:extLst>
          </p:cNvPr>
          <p:cNvSpPr/>
          <p:nvPr/>
        </p:nvSpPr>
        <p:spPr>
          <a:xfrm>
            <a:off x="3646451" y="442540"/>
            <a:ext cx="4899098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46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defRPr/>
            </a:pPr>
            <a:r>
              <a:rPr lang="ro-RO" sz="3600" b="1" dirty="0">
                <a:solidFill>
                  <a:schemeClr val="accent1"/>
                </a:solidFill>
                <a:latin typeface="Montserrat" panose="00000500000000000000" pitchFamily="2" charset="0"/>
                <a:ea typeface="Cambria" panose="02040503050406030204" pitchFamily="18" charset="0"/>
              </a:rPr>
              <a:t>Diagrame Use Case</a:t>
            </a:r>
            <a:endParaRPr lang="en-US" sz="3600" b="1" dirty="0">
              <a:solidFill>
                <a:schemeClr val="accent1"/>
              </a:solidFill>
              <a:latin typeface="Montserrat" panose="00000500000000000000" pitchFamily="2" charset="0"/>
              <a:ea typeface="Cambria" panose="020405030504060302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4A2A81-06BB-1EC1-D980-C26D87CB3BE1}"/>
              </a:ext>
            </a:extLst>
          </p:cNvPr>
          <p:cNvGrpSpPr/>
          <p:nvPr/>
        </p:nvGrpSpPr>
        <p:grpSpPr>
          <a:xfrm>
            <a:off x="1523999" y="1731283"/>
            <a:ext cx="9659816" cy="4558531"/>
            <a:chOff x="1523999" y="1838157"/>
            <a:chExt cx="9659816" cy="4558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ABF33C-E72D-CCF2-9678-7BA752C11733}"/>
                </a:ext>
              </a:extLst>
            </p:cNvPr>
            <p:cNvSpPr/>
            <p:nvPr/>
          </p:nvSpPr>
          <p:spPr>
            <a:xfrm>
              <a:off x="1523999" y="1838157"/>
              <a:ext cx="965981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46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400239-D9CA-0639-BA24-67F108EA7031}"/>
                </a:ext>
              </a:extLst>
            </p:cNvPr>
            <p:cNvSpPr/>
            <p:nvPr/>
          </p:nvSpPr>
          <p:spPr>
            <a:xfrm>
              <a:off x="1524000" y="6027356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46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94D9D7-72EF-9E52-10AC-0E1F1F8A3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642" y="1058871"/>
            <a:ext cx="3866808" cy="3353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EE1E56-43BC-1520-4D79-6DD22766B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04" y="1148040"/>
            <a:ext cx="3382146" cy="3138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5F851B-F50E-D845-382A-6FFB53895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896" y="4167560"/>
            <a:ext cx="5321554" cy="25430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53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7" name="Rectangle 3106">
            <a:extLst>
              <a:ext uri="{FF2B5EF4-FFF2-40B4-BE49-F238E27FC236}">
                <a16:creationId xmlns:a16="http://schemas.microsoft.com/office/drawing/2014/main" id="{87E5499B-AC4D-4A4A-8703-C49F28272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371C9-C33B-B22C-B7D6-701F36C4B262}"/>
              </a:ext>
            </a:extLst>
          </p:cNvPr>
          <p:cNvSpPr/>
          <p:nvPr/>
        </p:nvSpPr>
        <p:spPr>
          <a:xfrm>
            <a:off x="6723665" y="679730"/>
            <a:ext cx="4779713" cy="3932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1100"/>
              <a:defRPr/>
            </a:pPr>
            <a:r>
              <a:rPr lang="en-US" sz="6000" b="1">
                <a:latin typeface="+mj-lt"/>
                <a:ea typeface="+mj-ea"/>
                <a:cs typeface="+mj-cs"/>
              </a:rPr>
              <a:t>Diagrama bazei de date</a:t>
            </a:r>
          </a:p>
        </p:txBody>
      </p:sp>
      <p:grpSp>
        <p:nvGrpSpPr>
          <p:cNvPr id="3109" name="Group 3108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3110" name="Straight Connector 3109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1" name="Rectangle 3110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13" name="Rectangle 31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5" y="269325"/>
            <a:ext cx="5346416" cy="61719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33BBBC88-C6FA-D065-3C4D-476C9A40B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5657" y="1395085"/>
            <a:ext cx="4343949" cy="39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B4A2A81-06BB-1EC1-D980-C26D87CB3BE1}"/>
              </a:ext>
            </a:extLst>
          </p:cNvPr>
          <p:cNvGrpSpPr/>
          <p:nvPr/>
        </p:nvGrpSpPr>
        <p:grpSpPr>
          <a:xfrm>
            <a:off x="914401" y="3695834"/>
            <a:ext cx="4902440" cy="2313479"/>
            <a:chOff x="1523999" y="1838157"/>
            <a:chExt cx="9659816" cy="4558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ABF33C-E72D-CCF2-9678-7BA752C11733}"/>
                </a:ext>
              </a:extLst>
            </p:cNvPr>
            <p:cNvSpPr/>
            <p:nvPr/>
          </p:nvSpPr>
          <p:spPr>
            <a:xfrm>
              <a:off x="1523999" y="1838157"/>
              <a:ext cx="965981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46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400239-D9CA-0639-BA24-67F108EA7031}"/>
                </a:ext>
              </a:extLst>
            </p:cNvPr>
            <p:cNvSpPr/>
            <p:nvPr/>
          </p:nvSpPr>
          <p:spPr>
            <a:xfrm>
              <a:off x="1524000" y="6027356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46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3379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371C9-C33B-B22C-B7D6-701F36C4B262}"/>
              </a:ext>
            </a:extLst>
          </p:cNvPr>
          <p:cNvSpPr/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1100"/>
              <a:defRPr/>
            </a:pPr>
            <a:r>
              <a:rPr lang="ro-RO" sz="4000" b="1" dirty="0">
                <a:latin typeface="+mj-lt"/>
                <a:ea typeface="+mj-ea"/>
                <a:cs typeface="+mj-cs"/>
              </a:rPr>
              <a:t>Diagrama de clase</a:t>
            </a:r>
            <a:endParaRPr lang="en-US" sz="4000" b="1" dirty="0">
              <a:latin typeface="+mj-lt"/>
              <a:ea typeface="+mj-ea"/>
              <a:cs typeface="+mj-cs"/>
            </a:endParaRP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4A2A81-06BB-1EC1-D980-C26D87CB3BE1}"/>
              </a:ext>
            </a:extLst>
          </p:cNvPr>
          <p:cNvGrpSpPr/>
          <p:nvPr/>
        </p:nvGrpSpPr>
        <p:grpSpPr>
          <a:xfrm>
            <a:off x="6210302" y="2867314"/>
            <a:ext cx="5596128" cy="2640847"/>
            <a:chOff x="1523999" y="1838157"/>
            <a:chExt cx="9659816" cy="4558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ABF33C-E72D-CCF2-9678-7BA752C11733}"/>
                </a:ext>
              </a:extLst>
            </p:cNvPr>
            <p:cNvSpPr/>
            <p:nvPr/>
          </p:nvSpPr>
          <p:spPr>
            <a:xfrm>
              <a:off x="1523999" y="1838157"/>
              <a:ext cx="965981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46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400239-D9CA-0639-BA24-67F108EA7031}"/>
                </a:ext>
              </a:extLst>
            </p:cNvPr>
            <p:cNvSpPr/>
            <p:nvPr/>
          </p:nvSpPr>
          <p:spPr>
            <a:xfrm>
              <a:off x="1524000" y="6027356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46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4098" name="Picture 1">
            <a:extLst>
              <a:ext uri="{FF2B5EF4-FFF2-40B4-BE49-F238E27FC236}">
                <a16:creationId xmlns:a16="http://schemas.microsoft.com/office/drawing/2014/main" id="{7BA957CE-AEDB-54C9-C3E9-A89435D19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36" y="2029820"/>
            <a:ext cx="7233532" cy="432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4571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2" name="Rectangle 5131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34" name="Group 5133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5135" name="Straight Connector 5134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31" name="Rectangle 5130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371C9-C33B-B22C-B7D6-701F36C4B262}"/>
              </a:ext>
            </a:extLst>
          </p:cNvPr>
          <p:cNvSpPr/>
          <p:nvPr/>
        </p:nvSpPr>
        <p:spPr>
          <a:xfrm>
            <a:off x="1171915" y="509755"/>
            <a:ext cx="10071536" cy="929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1100"/>
              <a:defRPr/>
            </a:pPr>
            <a:r>
              <a:rPr lang="en-US" sz="5200" b="1" dirty="0" err="1">
                <a:latin typeface="+mj-lt"/>
                <a:ea typeface="+mj-ea"/>
                <a:cs typeface="+mj-cs"/>
              </a:rPr>
              <a:t>Diagrama</a:t>
            </a:r>
            <a:r>
              <a:rPr lang="en-US" sz="5200" b="1" dirty="0">
                <a:latin typeface="+mj-lt"/>
                <a:ea typeface="+mj-ea"/>
                <a:cs typeface="+mj-cs"/>
              </a:rPr>
              <a:t> de </a:t>
            </a:r>
            <a:r>
              <a:rPr lang="en-US" sz="5200" b="1" dirty="0" err="1">
                <a:latin typeface="+mj-lt"/>
                <a:ea typeface="+mj-ea"/>
                <a:cs typeface="+mj-cs"/>
              </a:rPr>
              <a:t>obiecte</a:t>
            </a:r>
            <a:endParaRPr lang="en-US" sz="52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60424B2F-81A7-6B63-839E-F262089A9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4335" y="1695083"/>
            <a:ext cx="6923330" cy="346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B4A2A81-06BB-1EC1-D980-C26D87CB3BE1}"/>
              </a:ext>
            </a:extLst>
          </p:cNvPr>
          <p:cNvGrpSpPr/>
          <p:nvPr/>
        </p:nvGrpSpPr>
        <p:grpSpPr>
          <a:xfrm>
            <a:off x="897717" y="974630"/>
            <a:ext cx="5069590" cy="2392369"/>
            <a:chOff x="1523999" y="1838157"/>
            <a:chExt cx="9659816" cy="4558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ABF33C-E72D-CCF2-9678-7BA752C11733}"/>
                </a:ext>
              </a:extLst>
            </p:cNvPr>
            <p:cNvSpPr/>
            <p:nvPr/>
          </p:nvSpPr>
          <p:spPr>
            <a:xfrm>
              <a:off x="1523999" y="1838157"/>
              <a:ext cx="965981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46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400239-D9CA-0639-BA24-67F108EA7031}"/>
                </a:ext>
              </a:extLst>
            </p:cNvPr>
            <p:cNvSpPr/>
            <p:nvPr/>
          </p:nvSpPr>
          <p:spPr>
            <a:xfrm>
              <a:off x="1524000" y="6027356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46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741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4" name="Rectangle 309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5" name="Rectangle 309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6" name="Freeform: Shape 309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E52CC-58A6-FF12-C092-C34E6C9F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Diagramele de activități</a:t>
            </a:r>
          </a:p>
        </p:txBody>
      </p:sp>
      <p:pic>
        <p:nvPicPr>
          <p:cNvPr id="3074" name="Picture 1" descr="A screenshot of a diagram&#10;&#10;Description automatically generated">
            <a:extLst>
              <a:ext uri="{FF2B5EF4-FFF2-40B4-BE49-F238E27FC236}">
                <a16:creationId xmlns:a16="http://schemas.microsoft.com/office/drawing/2014/main" id="{C6E778F5-28E6-AB8C-09BB-19BBB795A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3813" y="467208"/>
            <a:ext cx="5582977" cy="59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9229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205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4" name="Freeform: Shape 206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89C0A8-981E-483F-DF12-0242E24A9E45}"/>
              </a:ext>
            </a:extLst>
          </p:cNvPr>
          <p:cNvSpPr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1100"/>
              <a:defRPr/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Diagrame de tranziții</a:t>
            </a:r>
            <a:endParaRPr lang="en-US" sz="40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1" name="Picture 1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FA4EB4D7-BF19-EB79-E9AC-79DAF396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0101" y="467208"/>
            <a:ext cx="6170401" cy="59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748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A2F42F6F-FDA2-4441-805F-CF30FBC99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371C9-C33B-B22C-B7D6-701F36C4B262}"/>
              </a:ext>
            </a:extLst>
          </p:cNvPr>
          <p:cNvSpPr/>
          <p:nvPr/>
        </p:nvSpPr>
        <p:spPr>
          <a:xfrm>
            <a:off x="8768863" y="391314"/>
            <a:ext cx="3351074" cy="2184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1100"/>
              <a:defRPr/>
            </a:pPr>
            <a:r>
              <a:rPr lang="en-US" sz="4000" b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sz="4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ro-RO" sz="4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componente și de pachete</a:t>
            </a:r>
            <a:endParaRPr lang="en-US" sz="40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177" name="Group 7176">
            <a:extLst>
              <a:ext uri="{FF2B5EF4-FFF2-40B4-BE49-F238E27FC236}">
                <a16:creationId xmlns:a16="http://schemas.microsoft.com/office/drawing/2014/main" id="{18226A8C-7793-4AE1-93F3-C51E771AB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8099" y="0"/>
            <a:ext cx="3743596" cy="3921836"/>
            <a:chOff x="8310716" y="0"/>
            <a:chExt cx="3878237" cy="4062888"/>
          </a:xfrm>
        </p:grpSpPr>
        <p:sp>
          <p:nvSpPr>
            <p:cNvPr id="7178" name="Freeform: Shape 7177">
              <a:extLst>
                <a:ext uri="{FF2B5EF4-FFF2-40B4-BE49-F238E27FC236}">
                  <a16:creationId xmlns:a16="http://schemas.microsoft.com/office/drawing/2014/main" id="{33835AF5-9945-4DCC-B810-B2A76714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10716" y="1"/>
              <a:ext cx="3878236" cy="4062887"/>
            </a:xfrm>
            <a:custGeom>
              <a:avLst/>
              <a:gdLst>
                <a:gd name="connsiteX0" fmla="*/ 458236 w 3878236"/>
                <a:gd name="connsiteY0" fmla="*/ 0 h 4062887"/>
                <a:gd name="connsiteX1" fmla="*/ 626135 w 3878236"/>
                <a:gd name="connsiteY1" fmla="*/ 0 h 4062887"/>
                <a:gd name="connsiteX2" fmla="*/ 541802 w 3878236"/>
                <a:gd name="connsiteY2" fmla="*/ 96785 h 4062887"/>
                <a:gd name="connsiteX3" fmla="*/ 393588 w 3878236"/>
                <a:gd name="connsiteY3" fmla="*/ 301059 h 4062887"/>
                <a:gd name="connsiteX4" fmla="*/ 267407 w 3878236"/>
                <a:gd name="connsiteY4" fmla="*/ 519085 h 4062887"/>
                <a:gd name="connsiteX5" fmla="*/ 239453 w 3878236"/>
                <a:gd name="connsiteY5" fmla="*/ 575472 h 4062887"/>
                <a:gd name="connsiteX6" fmla="*/ 225864 w 3878236"/>
                <a:gd name="connsiteY6" fmla="*/ 603893 h 4062887"/>
                <a:gd name="connsiteX7" fmla="*/ 212955 w 3878236"/>
                <a:gd name="connsiteY7" fmla="*/ 632590 h 4062887"/>
                <a:gd name="connsiteX8" fmla="*/ 188301 w 3878236"/>
                <a:gd name="connsiteY8" fmla="*/ 690444 h 4062887"/>
                <a:gd name="connsiteX9" fmla="*/ 165201 w 3878236"/>
                <a:gd name="connsiteY9" fmla="*/ 748939 h 4062887"/>
                <a:gd name="connsiteX10" fmla="*/ 90074 w 3878236"/>
                <a:gd name="connsiteY10" fmla="*/ 988511 h 4062887"/>
                <a:gd name="connsiteX11" fmla="*/ 29119 w 3878236"/>
                <a:gd name="connsiteY11" fmla="*/ 1484891 h 4062887"/>
                <a:gd name="connsiteX12" fmla="*/ 54743 w 3878236"/>
                <a:gd name="connsiteY12" fmla="*/ 1732714 h 4062887"/>
                <a:gd name="connsiteX13" fmla="*/ 132976 w 3878236"/>
                <a:gd name="connsiteY13" fmla="*/ 1969719 h 4062887"/>
                <a:gd name="connsiteX14" fmla="*/ 159959 w 3878236"/>
                <a:gd name="connsiteY14" fmla="*/ 2026381 h 4062887"/>
                <a:gd name="connsiteX15" fmla="*/ 189951 w 3878236"/>
                <a:gd name="connsiteY15" fmla="*/ 2081758 h 4062887"/>
                <a:gd name="connsiteX16" fmla="*/ 256439 w 3878236"/>
                <a:gd name="connsiteY16" fmla="*/ 2189121 h 4062887"/>
                <a:gd name="connsiteX17" fmla="*/ 329818 w 3878236"/>
                <a:gd name="connsiteY17" fmla="*/ 2292816 h 4062887"/>
                <a:gd name="connsiteX18" fmla="*/ 408438 w 3878236"/>
                <a:gd name="connsiteY18" fmla="*/ 2393577 h 4062887"/>
                <a:gd name="connsiteX19" fmla="*/ 572086 w 3878236"/>
                <a:gd name="connsiteY19" fmla="*/ 2592900 h 4062887"/>
                <a:gd name="connsiteX20" fmla="*/ 653909 w 3878236"/>
                <a:gd name="connsiteY20" fmla="*/ 2693936 h 4062887"/>
                <a:gd name="connsiteX21" fmla="*/ 733500 w 3878236"/>
                <a:gd name="connsiteY21" fmla="*/ 2796256 h 4062887"/>
                <a:gd name="connsiteX22" fmla="*/ 813091 w 3878236"/>
                <a:gd name="connsiteY22" fmla="*/ 2895093 h 4062887"/>
                <a:gd name="connsiteX23" fmla="*/ 896273 w 3878236"/>
                <a:gd name="connsiteY23" fmla="*/ 2990536 h 4062887"/>
                <a:gd name="connsiteX24" fmla="*/ 1072636 w 3878236"/>
                <a:gd name="connsiteY24" fmla="*/ 3170513 h 4062887"/>
                <a:gd name="connsiteX25" fmla="*/ 1468747 w 3878236"/>
                <a:gd name="connsiteY25" fmla="*/ 3470964 h 4062887"/>
                <a:gd name="connsiteX26" fmla="*/ 1687720 w 3878236"/>
                <a:gd name="connsiteY26" fmla="*/ 3583919 h 4062887"/>
                <a:gd name="connsiteX27" fmla="*/ 1918825 w 3878236"/>
                <a:gd name="connsiteY27" fmla="*/ 3669278 h 4062887"/>
                <a:gd name="connsiteX28" fmla="*/ 2159540 w 3878236"/>
                <a:gd name="connsiteY28" fmla="*/ 3728230 h 4062887"/>
                <a:gd name="connsiteX29" fmla="*/ 2407729 w 3878236"/>
                <a:gd name="connsiteY29" fmla="*/ 3761238 h 4062887"/>
                <a:gd name="connsiteX30" fmla="*/ 2660479 w 3878236"/>
                <a:gd name="connsiteY30" fmla="*/ 3771598 h 4062887"/>
                <a:gd name="connsiteX31" fmla="*/ 2723278 w 3878236"/>
                <a:gd name="connsiteY31" fmla="*/ 3771139 h 4062887"/>
                <a:gd name="connsiteX32" fmla="*/ 2754047 w 3878236"/>
                <a:gd name="connsiteY32" fmla="*/ 3770406 h 4062887"/>
                <a:gd name="connsiteX33" fmla="*/ 2784719 w 3878236"/>
                <a:gd name="connsiteY33" fmla="*/ 3768938 h 4062887"/>
                <a:gd name="connsiteX34" fmla="*/ 2906629 w 3878236"/>
                <a:gd name="connsiteY34" fmla="*/ 3758853 h 4062887"/>
                <a:gd name="connsiteX35" fmla="*/ 3376896 w 3878236"/>
                <a:gd name="connsiteY35" fmla="*/ 3638838 h 4062887"/>
                <a:gd name="connsiteX36" fmla="*/ 3599460 w 3878236"/>
                <a:gd name="connsiteY36" fmla="*/ 3534685 h 4062887"/>
                <a:gd name="connsiteX37" fmla="*/ 3814356 w 3878236"/>
                <a:gd name="connsiteY37" fmla="*/ 3407976 h 4062887"/>
                <a:gd name="connsiteX38" fmla="*/ 3878236 w 3878236"/>
                <a:gd name="connsiteY38" fmla="*/ 3364122 h 4062887"/>
                <a:gd name="connsiteX39" fmla="*/ 3878236 w 3878236"/>
                <a:gd name="connsiteY39" fmla="*/ 3711785 h 4062887"/>
                <a:gd name="connsiteX40" fmla="*/ 3754080 w 3878236"/>
                <a:gd name="connsiteY40" fmla="*/ 3788192 h 4062887"/>
                <a:gd name="connsiteX41" fmla="*/ 3499971 w 3878236"/>
                <a:gd name="connsiteY41" fmla="*/ 3910041 h 4062887"/>
                <a:gd name="connsiteX42" fmla="*/ 2943222 w 3878236"/>
                <a:gd name="connsiteY42" fmla="*/ 4051144 h 4062887"/>
                <a:gd name="connsiteX43" fmla="*/ 2799278 w 3878236"/>
                <a:gd name="connsiteY43" fmla="*/ 4061321 h 4062887"/>
                <a:gd name="connsiteX44" fmla="*/ 2763268 w 3878236"/>
                <a:gd name="connsiteY44" fmla="*/ 4062604 h 4062887"/>
                <a:gd name="connsiteX45" fmla="*/ 2727355 w 3878236"/>
                <a:gd name="connsiteY45" fmla="*/ 4062788 h 4062887"/>
                <a:gd name="connsiteX46" fmla="*/ 2656790 w 3878236"/>
                <a:gd name="connsiteY46" fmla="*/ 4061963 h 4062887"/>
                <a:gd name="connsiteX47" fmla="*/ 2516924 w 3878236"/>
                <a:gd name="connsiteY47" fmla="*/ 4056461 h 4062887"/>
                <a:gd name="connsiteX48" fmla="*/ 2376959 w 3878236"/>
                <a:gd name="connsiteY48" fmla="*/ 4043809 h 4062887"/>
                <a:gd name="connsiteX49" fmla="*/ 2098196 w 3878236"/>
                <a:gd name="connsiteY49" fmla="*/ 3998700 h 4062887"/>
                <a:gd name="connsiteX50" fmla="*/ 1825645 w 3878236"/>
                <a:gd name="connsiteY50" fmla="*/ 3920860 h 4062887"/>
                <a:gd name="connsiteX51" fmla="*/ 1566586 w 3878236"/>
                <a:gd name="connsiteY51" fmla="*/ 3807996 h 4062887"/>
                <a:gd name="connsiteX52" fmla="*/ 1328784 w 3878236"/>
                <a:gd name="connsiteY52" fmla="*/ 3661117 h 4062887"/>
                <a:gd name="connsiteX53" fmla="*/ 930925 w 3878236"/>
                <a:gd name="connsiteY53" fmla="*/ 3291079 h 4062887"/>
                <a:gd name="connsiteX54" fmla="*/ 769122 w 3878236"/>
                <a:gd name="connsiteY54" fmla="*/ 3081303 h 4062887"/>
                <a:gd name="connsiteX55" fmla="*/ 626149 w 3878236"/>
                <a:gd name="connsiteY55" fmla="*/ 2862544 h 4062887"/>
                <a:gd name="connsiteX56" fmla="*/ 559467 w 3878236"/>
                <a:gd name="connsiteY56" fmla="*/ 2753990 h 4062887"/>
                <a:gd name="connsiteX57" fmla="*/ 490165 w 3878236"/>
                <a:gd name="connsiteY57" fmla="*/ 2647269 h 4062887"/>
                <a:gd name="connsiteX58" fmla="*/ 345542 w 3878236"/>
                <a:gd name="connsiteY58" fmla="*/ 2434743 h 4062887"/>
                <a:gd name="connsiteX59" fmla="*/ 274784 w 3878236"/>
                <a:gd name="connsiteY59" fmla="*/ 2326648 h 4062887"/>
                <a:gd name="connsiteX60" fmla="*/ 207422 w 3878236"/>
                <a:gd name="connsiteY60" fmla="*/ 2216167 h 4062887"/>
                <a:gd name="connsiteX61" fmla="*/ 93956 w 3878236"/>
                <a:gd name="connsiteY61" fmla="*/ 1984388 h 4062887"/>
                <a:gd name="connsiteX62" fmla="*/ 22422 w 3878236"/>
                <a:gd name="connsiteY62" fmla="*/ 1738399 h 4062887"/>
                <a:gd name="connsiteX63" fmla="*/ 0 w 3878236"/>
                <a:gd name="connsiteY63" fmla="*/ 1484891 h 4062887"/>
                <a:gd name="connsiteX64" fmla="*/ 200337 w 3878236"/>
                <a:gd name="connsiteY64" fmla="*/ 491671 h 4062887"/>
                <a:gd name="connsiteX65" fmla="*/ 308076 w 3878236"/>
                <a:gd name="connsiteY65" fmla="*/ 256776 h 4062887"/>
                <a:gd name="connsiteX66" fmla="*/ 437072 w 3878236"/>
                <a:gd name="connsiteY66" fmla="*/ 30498 h 4062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878236" h="4062887">
                  <a:moveTo>
                    <a:pt x="458236" y="0"/>
                  </a:moveTo>
                  <a:lnTo>
                    <a:pt x="626135" y="0"/>
                  </a:lnTo>
                  <a:lnTo>
                    <a:pt x="541802" y="96785"/>
                  </a:lnTo>
                  <a:cubicBezTo>
                    <a:pt x="489388" y="162616"/>
                    <a:pt x="439790" y="230737"/>
                    <a:pt x="393588" y="301059"/>
                  </a:cubicBezTo>
                  <a:cubicBezTo>
                    <a:pt x="348163" y="371748"/>
                    <a:pt x="305261" y="444179"/>
                    <a:pt x="267407" y="519085"/>
                  </a:cubicBezTo>
                  <a:cubicBezTo>
                    <a:pt x="257604" y="537697"/>
                    <a:pt x="248480" y="556584"/>
                    <a:pt x="239453" y="575472"/>
                  </a:cubicBezTo>
                  <a:lnTo>
                    <a:pt x="225864" y="603893"/>
                  </a:lnTo>
                  <a:lnTo>
                    <a:pt x="212955" y="632590"/>
                  </a:lnTo>
                  <a:cubicBezTo>
                    <a:pt x="204511" y="651753"/>
                    <a:pt x="195969" y="670915"/>
                    <a:pt x="188301" y="690444"/>
                  </a:cubicBezTo>
                  <a:cubicBezTo>
                    <a:pt x="180633" y="709972"/>
                    <a:pt x="172189" y="729227"/>
                    <a:pt x="165201" y="748939"/>
                  </a:cubicBezTo>
                  <a:cubicBezTo>
                    <a:pt x="135305" y="827237"/>
                    <a:pt x="109971" y="907186"/>
                    <a:pt x="90074" y="988511"/>
                  </a:cubicBezTo>
                  <a:cubicBezTo>
                    <a:pt x="49696" y="1150792"/>
                    <a:pt x="29022" y="1317842"/>
                    <a:pt x="29119" y="1484891"/>
                  </a:cubicBezTo>
                  <a:cubicBezTo>
                    <a:pt x="29604" y="1568141"/>
                    <a:pt x="37855" y="1651207"/>
                    <a:pt x="54743" y="1732714"/>
                  </a:cubicBezTo>
                  <a:cubicBezTo>
                    <a:pt x="72506" y="1814039"/>
                    <a:pt x="98227" y="1893621"/>
                    <a:pt x="132976" y="1969719"/>
                  </a:cubicBezTo>
                  <a:cubicBezTo>
                    <a:pt x="141226" y="1988882"/>
                    <a:pt x="150835" y="2007585"/>
                    <a:pt x="159959" y="2026381"/>
                  </a:cubicBezTo>
                  <a:cubicBezTo>
                    <a:pt x="169860" y="2044901"/>
                    <a:pt x="179274" y="2063604"/>
                    <a:pt x="189951" y="2081758"/>
                  </a:cubicBezTo>
                  <a:cubicBezTo>
                    <a:pt x="210334" y="2118432"/>
                    <a:pt x="233046" y="2154006"/>
                    <a:pt x="256439" y="2189121"/>
                  </a:cubicBezTo>
                  <a:cubicBezTo>
                    <a:pt x="279734" y="2224328"/>
                    <a:pt x="304679" y="2258617"/>
                    <a:pt x="329818" y="2292816"/>
                  </a:cubicBezTo>
                  <a:cubicBezTo>
                    <a:pt x="355345" y="2326740"/>
                    <a:pt x="381844" y="2360204"/>
                    <a:pt x="408438" y="2393577"/>
                  </a:cubicBezTo>
                  <a:cubicBezTo>
                    <a:pt x="461725" y="2460416"/>
                    <a:pt x="517440" y="2525879"/>
                    <a:pt x="572086" y="2592900"/>
                  </a:cubicBezTo>
                  <a:cubicBezTo>
                    <a:pt x="599554" y="2626273"/>
                    <a:pt x="626926" y="2659921"/>
                    <a:pt x="653909" y="2693936"/>
                  </a:cubicBezTo>
                  <a:cubicBezTo>
                    <a:pt x="680796" y="2727676"/>
                    <a:pt x="707487" y="2763525"/>
                    <a:pt x="733500" y="2796256"/>
                  </a:cubicBezTo>
                  <a:cubicBezTo>
                    <a:pt x="759319" y="2829813"/>
                    <a:pt x="786399" y="2862362"/>
                    <a:pt x="813091" y="2895093"/>
                  </a:cubicBezTo>
                  <a:cubicBezTo>
                    <a:pt x="840560" y="2927274"/>
                    <a:pt x="867834" y="2959455"/>
                    <a:pt x="896273" y="2990536"/>
                  </a:cubicBezTo>
                  <a:cubicBezTo>
                    <a:pt x="952764" y="3053066"/>
                    <a:pt x="1011486" y="3113302"/>
                    <a:pt x="1072636" y="3170513"/>
                  </a:cubicBezTo>
                  <a:cubicBezTo>
                    <a:pt x="1195128" y="3284660"/>
                    <a:pt x="1327328" y="3386522"/>
                    <a:pt x="1468747" y="3470964"/>
                  </a:cubicBezTo>
                  <a:cubicBezTo>
                    <a:pt x="1539603" y="3512956"/>
                    <a:pt x="1612303" y="3551463"/>
                    <a:pt x="1687720" y="3583919"/>
                  </a:cubicBezTo>
                  <a:cubicBezTo>
                    <a:pt x="1762652" y="3617292"/>
                    <a:pt x="1840010" y="3645440"/>
                    <a:pt x="1918825" y="3669278"/>
                  </a:cubicBezTo>
                  <a:cubicBezTo>
                    <a:pt x="1997640" y="3693207"/>
                    <a:pt x="2078007" y="3712553"/>
                    <a:pt x="2159540" y="3728230"/>
                  </a:cubicBezTo>
                  <a:cubicBezTo>
                    <a:pt x="2241170" y="3743633"/>
                    <a:pt x="2324158" y="3754177"/>
                    <a:pt x="2407729" y="3761238"/>
                  </a:cubicBezTo>
                  <a:cubicBezTo>
                    <a:pt x="2491299" y="3768389"/>
                    <a:pt x="2575743" y="3771506"/>
                    <a:pt x="2660479" y="3771598"/>
                  </a:cubicBezTo>
                  <a:cubicBezTo>
                    <a:pt x="2681638" y="3771598"/>
                    <a:pt x="2703089" y="3771964"/>
                    <a:pt x="2723278" y="3771139"/>
                  </a:cubicBezTo>
                  <a:lnTo>
                    <a:pt x="2754047" y="3770406"/>
                  </a:lnTo>
                  <a:lnTo>
                    <a:pt x="2784719" y="3768938"/>
                  </a:lnTo>
                  <a:cubicBezTo>
                    <a:pt x="2825582" y="3767197"/>
                    <a:pt x="2866251" y="3763346"/>
                    <a:pt x="2906629" y="3758853"/>
                  </a:cubicBezTo>
                  <a:cubicBezTo>
                    <a:pt x="3068334" y="3740150"/>
                    <a:pt x="3225672" y="3699166"/>
                    <a:pt x="3376896" y="3638838"/>
                  </a:cubicBezTo>
                  <a:cubicBezTo>
                    <a:pt x="3452702" y="3608949"/>
                    <a:pt x="3526664" y="3573467"/>
                    <a:pt x="3599460" y="3534685"/>
                  </a:cubicBezTo>
                  <a:cubicBezTo>
                    <a:pt x="3672354" y="3496085"/>
                    <a:pt x="3743888" y="3453269"/>
                    <a:pt x="3814356" y="3407976"/>
                  </a:cubicBezTo>
                  <a:lnTo>
                    <a:pt x="3878236" y="3364122"/>
                  </a:lnTo>
                  <a:lnTo>
                    <a:pt x="3878236" y="3711785"/>
                  </a:lnTo>
                  <a:lnTo>
                    <a:pt x="3754080" y="3788192"/>
                  </a:lnTo>
                  <a:cubicBezTo>
                    <a:pt x="3672450" y="3832843"/>
                    <a:pt x="3588007" y="3874284"/>
                    <a:pt x="3499971" y="3910041"/>
                  </a:cubicBezTo>
                  <a:cubicBezTo>
                    <a:pt x="3324482" y="3982472"/>
                    <a:pt x="3134920" y="4030882"/>
                    <a:pt x="2943222" y="4051144"/>
                  </a:cubicBezTo>
                  <a:cubicBezTo>
                    <a:pt x="2895272" y="4055911"/>
                    <a:pt x="2847227" y="4059763"/>
                    <a:pt x="2799278" y="4061321"/>
                  </a:cubicBezTo>
                  <a:lnTo>
                    <a:pt x="2763268" y="4062604"/>
                  </a:lnTo>
                  <a:lnTo>
                    <a:pt x="2727355" y="4062788"/>
                  </a:lnTo>
                  <a:cubicBezTo>
                    <a:pt x="2703089" y="4063155"/>
                    <a:pt x="2680085" y="4062421"/>
                    <a:pt x="2656790" y="4061963"/>
                  </a:cubicBezTo>
                  <a:cubicBezTo>
                    <a:pt x="2610297" y="4061413"/>
                    <a:pt x="2563514" y="4058754"/>
                    <a:pt x="2516924" y="4056461"/>
                  </a:cubicBezTo>
                  <a:cubicBezTo>
                    <a:pt x="2470237" y="4052795"/>
                    <a:pt x="2423549" y="4049402"/>
                    <a:pt x="2376959" y="4043809"/>
                  </a:cubicBezTo>
                  <a:cubicBezTo>
                    <a:pt x="2283683" y="4033265"/>
                    <a:pt x="2190503" y="4018871"/>
                    <a:pt x="2098196" y="3998700"/>
                  </a:cubicBezTo>
                  <a:cubicBezTo>
                    <a:pt x="2005891" y="3978530"/>
                    <a:pt x="1914652" y="3952583"/>
                    <a:pt x="1825645" y="3920860"/>
                  </a:cubicBezTo>
                  <a:cubicBezTo>
                    <a:pt x="1736639" y="3889045"/>
                    <a:pt x="1649963" y="3851089"/>
                    <a:pt x="1566586" y="3807996"/>
                  </a:cubicBezTo>
                  <a:cubicBezTo>
                    <a:pt x="1483501" y="3764263"/>
                    <a:pt x="1403716" y="3715395"/>
                    <a:pt x="1328784" y="3661117"/>
                  </a:cubicBezTo>
                  <a:cubicBezTo>
                    <a:pt x="1178337" y="3553113"/>
                    <a:pt x="1046527" y="3426497"/>
                    <a:pt x="930925" y="3291079"/>
                  </a:cubicBezTo>
                  <a:cubicBezTo>
                    <a:pt x="873367" y="3223048"/>
                    <a:pt x="819789" y="3152818"/>
                    <a:pt x="769122" y="3081303"/>
                  </a:cubicBezTo>
                  <a:cubicBezTo>
                    <a:pt x="718358" y="3009790"/>
                    <a:pt x="670992" y="2936717"/>
                    <a:pt x="626149" y="2862544"/>
                  </a:cubicBezTo>
                  <a:cubicBezTo>
                    <a:pt x="603243" y="2825046"/>
                    <a:pt x="582277" y="2789930"/>
                    <a:pt x="559467" y="2753990"/>
                  </a:cubicBezTo>
                  <a:cubicBezTo>
                    <a:pt x="536852" y="2718325"/>
                    <a:pt x="513849" y="2682660"/>
                    <a:pt x="490165" y="2647269"/>
                  </a:cubicBezTo>
                  <a:lnTo>
                    <a:pt x="345542" y="2434743"/>
                  </a:lnTo>
                  <a:cubicBezTo>
                    <a:pt x="321567" y="2398987"/>
                    <a:pt x="297884" y="2363046"/>
                    <a:pt x="274784" y="2326648"/>
                  </a:cubicBezTo>
                  <a:cubicBezTo>
                    <a:pt x="251682" y="2290248"/>
                    <a:pt x="228776" y="2253759"/>
                    <a:pt x="207422" y="2216167"/>
                  </a:cubicBezTo>
                  <a:cubicBezTo>
                    <a:pt x="164618" y="2141353"/>
                    <a:pt x="125308" y="2064338"/>
                    <a:pt x="93956" y="1984388"/>
                  </a:cubicBezTo>
                  <a:cubicBezTo>
                    <a:pt x="62023" y="1904715"/>
                    <a:pt x="38340" y="1822107"/>
                    <a:pt x="22422" y="1738399"/>
                  </a:cubicBezTo>
                  <a:cubicBezTo>
                    <a:pt x="7183" y="1654692"/>
                    <a:pt x="0" y="1569700"/>
                    <a:pt x="0" y="1484891"/>
                  </a:cubicBezTo>
                  <a:cubicBezTo>
                    <a:pt x="1262" y="1146758"/>
                    <a:pt x="70468" y="809542"/>
                    <a:pt x="200337" y="491671"/>
                  </a:cubicBezTo>
                  <a:cubicBezTo>
                    <a:pt x="232950" y="412273"/>
                    <a:pt x="268280" y="333607"/>
                    <a:pt x="308076" y="256776"/>
                  </a:cubicBezTo>
                  <a:cubicBezTo>
                    <a:pt x="347290" y="179668"/>
                    <a:pt x="390482" y="104213"/>
                    <a:pt x="437072" y="3049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9" name="Freeform: Shape 7178">
              <a:extLst>
                <a:ext uri="{FF2B5EF4-FFF2-40B4-BE49-F238E27FC236}">
                  <a16:creationId xmlns:a16="http://schemas.microsoft.com/office/drawing/2014/main" id="{95D01A87-EFF2-48AC-9C6B-C4653A80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29928" y="0"/>
              <a:ext cx="3859024" cy="3823730"/>
            </a:xfrm>
            <a:custGeom>
              <a:avLst/>
              <a:gdLst>
                <a:gd name="connsiteX0" fmla="*/ 517815 w 3859024"/>
                <a:gd name="connsiteY0" fmla="*/ 0 h 3823730"/>
                <a:gd name="connsiteX1" fmla="*/ 810951 w 3859024"/>
                <a:gd name="connsiteY1" fmla="*/ 0 h 3823730"/>
                <a:gd name="connsiteX2" fmla="*/ 657209 w 3859024"/>
                <a:gd name="connsiteY2" fmla="*/ 169897 h 3823730"/>
                <a:gd name="connsiteX3" fmla="*/ 398052 w 3859024"/>
                <a:gd name="connsiteY3" fmla="*/ 551580 h 3823730"/>
                <a:gd name="connsiteX4" fmla="*/ 222175 w 3859024"/>
                <a:gd name="connsiteY4" fmla="*/ 973513 h 3823730"/>
                <a:gd name="connsiteX5" fmla="*/ 158212 w 3859024"/>
                <a:gd name="connsiteY5" fmla="*/ 1423317 h 3823730"/>
                <a:gd name="connsiteX6" fmla="*/ 185195 w 3859024"/>
                <a:gd name="connsiteY6" fmla="*/ 1643544 h 3823730"/>
                <a:gd name="connsiteX7" fmla="*/ 264883 w 3859024"/>
                <a:gd name="connsiteY7" fmla="*/ 1849559 h 3823730"/>
                <a:gd name="connsiteX8" fmla="*/ 320500 w 3859024"/>
                <a:gd name="connsiteY8" fmla="*/ 1946562 h 3823730"/>
                <a:gd name="connsiteX9" fmla="*/ 384367 w 3859024"/>
                <a:gd name="connsiteY9" fmla="*/ 2040447 h 3823730"/>
                <a:gd name="connsiteX10" fmla="*/ 531902 w 3859024"/>
                <a:gd name="connsiteY10" fmla="*/ 2221891 h 3823730"/>
                <a:gd name="connsiteX11" fmla="*/ 691569 w 3859024"/>
                <a:gd name="connsiteY11" fmla="*/ 2404710 h 3823730"/>
                <a:gd name="connsiteX12" fmla="*/ 770966 w 3859024"/>
                <a:gd name="connsiteY12" fmla="*/ 2500153 h 3823730"/>
                <a:gd name="connsiteX13" fmla="*/ 809112 w 3859024"/>
                <a:gd name="connsiteY13" fmla="*/ 2547004 h 3823730"/>
                <a:gd name="connsiteX14" fmla="*/ 846480 w 3859024"/>
                <a:gd name="connsiteY14" fmla="*/ 2591838 h 3823730"/>
                <a:gd name="connsiteX15" fmla="*/ 1167563 w 3859024"/>
                <a:gd name="connsiteY15" fmla="*/ 2923186 h 3823730"/>
                <a:gd name="connsiteX16" fmla="*/ 1338296 w 3859024"/>
                <a:gd name="connsiteY16" fmla="*/ 3072266 h 3823730"/>
                <a:gd name="connsiteX17" fmla="*/ 1517085 w 3859024"/>
                <a:gd name="connsiteY17" fmla="*/ 3209700 h 3823730"/>
                <a:gd name="connsiteX18" fmla="*/ 1916496 w 3859024"/>
                <a:gd name="connsiteY18" fmla="*/ 3427085 h 3823730"/>
                <a:gd name="connsiteX19" fmla="*/ 2139934 w 3859024"/>
                <a:gd name="connsiteY19" fmla="*/ 3488513 h 3823730"/>
                <a:gd name="connsiteX20" fmla="*/ 2197200 w 3859024"/>
                <a:gd name="connsiteY20" fmla="*/ 3499332 h 3823730"/>
                <a:gd name="connsiteX21" fmla="*/ 2254952 w 3859024"/>
                <a:gd name="connsiteY21" fmla="*/ 3508409 h 3823730"/>
                <a:gd name="connsiteX22" fmla="*/ 2371524 w 3859024"/>
                <a:gd name="connsiteY22" fmla="*/ 3521428 h 3823730"/>
                <a:gd name="connsiteX23" fmla="*/ 2430150 w 3859024"/>
                <a:gd name="connsiteY23" fmla="*/ 3525646 h 3823730"/>
                <a:gd name="connsiteX24" fmla="*/ 2488970 w 3859024"/>
                <a:gd name="connsiteY24" fmla="*/ 3528580 h 3823730"/>
                <a:gd name="connsiteX25" fmla="*/ 2547984 w 3859024"/>
                <a:gd name="connsiteY25" fmla="*/ 3529863 h 3823730"/>
                <a:gd name="connsiteX26" fmla="*/ 2607095 w 3859024"/>
                <a:gd name="connsiteY26" fmla="*/ 3529589 h 3823730"/>
                <a:gd name="connsiteX27" fmla="*/ 2636698 w 3859024"/>
                <a:gd name="connsiteY27" fmla="*/ 3529313 h 3823730"/>
                <a:gd name="connsiteX28" fmla="*/ 2665235 w 3859024"/>
                <a:gd name="connsiteY28" fmla="*/ 3528121 h 3823730"/>
                <a:gd name="connsiteX29" fmla="*/ 2693674 w 3859024"/>
                <a:gd name="connsiteY29" fmla="*/ 3526746 h 3823730"/>
                <a:gd name="connsiteX30" fmla="*/ 2722016 w 3859024"/>
                <a:gd name="connsiteY30" fmla="*/ 3524546 h 3823730"/>
                <a:gd name="connsiteX31" fmla="*/ 2834415 w 3859024"/>
                <a:gd name="connsiteY31" fmla="*/ 3511435 h 3823730"/>
                <a:gd name="connsiteX32" fmla="*/ 3262556 w 3859024"/>
                <a:gd name="connsiteY32" fmla="*/ 3378675 h 3823730"/>
                <a:gd name="connsiteX33" fmla="*/ 3658086 w 3859024"/>
                <a:gd name="connsiteY33" fmla="*/ 3145979 h 3823730"/>
                <a:gd name="connsiteX34" fmla="*/ 3753983 w 3859024"/>
                <a:gd name="connsiteY34" fmla="*/ 3077583 h 3823730"/>
                <a:gd name="connsiteX35" fmla="*/ 3849881 w 3859024"/>
                <a:gd name="connsiteY35" fmla="*/ 3006894 h 3823730"/>
                <a:gd name="connsiteX36" fmla="*/ 3859024 w 3859024"/>
                <a:gd name="connsiteY36" fmla="*/ 2999988 h 3823730"/>
                <a:gd name="connsiteX37" fmla="*/ 3859024 w 3859024"/>
                <a:gd name="connsiteY37" fmla="*/ 3461786 h 3823730"/>
                <a:gd name="connsiteX38" fmla="*/ 3652845 w 3859024"/>
                <a:gd name="connsiteY38" fmla="*/ 3578823 h 3823730"/>
                <a:gd name="connsiteX39" fmla="*/ 3408248 w 3859024"/>
                <a:gd name="connsiteY39" fmla="*/ 3688569 h 3823730"/>
                <a:gd name="connsiteX40" fmla="*/ 2875958 w 3859024"/>
                <a:gd name="connsiteY40" fmla="*/ 3814819 h 3823730"/>
                <a:gd name="connsiteX41" fmla="*/ 2738905 w 3859024"/>
                <a:gd name="connsiteY41" fmla="*/ 3822979 h 3823730"/>
                <a:gd name="connsiteX42" fmla="*/ 2704642 w 3859024"/>
                <a:gd name="connsiteY42" fmla="*/ 3823712 h 3823730"/>
                <a:gd name="connsiteX43" fmla="*/ 2670476 w 3859024"/>
                <a:gd name="connsiteY43" fmla="*/ 3823529 h 3823730"/>
                <a:gd name="connsiteX44" fmla="*/ 2636408 w 3859024"/>
                <a:gd name="connsiteY44" fmla="*/ 3823162 h 3823730"/>
                <a:gd name="connsiteX45" fmla="*/ 2603310 w 3859024"/>
                <a:gd name="connsiteY45" fmla="*/ 3821971 h 3823730"/>
                <a:gd name="connsiteX46" fmla="*/ 2338911 w 3859024"/>
                <a:gd name="connsiteY46" fmla="*/ 3802074 h 3823730"/>
                <a:gd name="connsiteX47" fmla="*/ 2076164 w 3859024"/>
                <a:gd name="connsiteY47" fmla="*/ 3758250 h 3823730"/>
                <a:gd name="connsiteX48" fmla="*/ 1818075 w 3859024"/>
                <a:gd name="connsiteY48" fmla="*/ 3689578 h 3823730"/>
                <a:gd name="connsiteX49" fmla="*/ 1324027 w 3859024"/>
                <a:gd name="connsiteY49" fmla="*/ 3483104 h 3823730"/>
                <a:gd name="connsiteX50" fmla="*/ 907727 w 3859024"/>
                <a:gd name="connsiteY50" fmla="*/ 3161658 h 3823730"/>
                <a:gd name="connsiteX51" fmla="*/ 738935 w 3859024"/>
                <a:gd name="connsiteY51" fmla="*/ 2968204 h 3823730"/>
                <a:gd name="connsiteX52" fmla="*/ 591498 w 3859024"/>
                <a:gd name="connsiteY52" fmla="*/ 2763380 h 3823730"/>
                <a:gd name="connsiteX53" fmla="*/ 557041 w 3859024"/>
                <a:gd name="connsiteY53" fmla="*/ 2711212 h 3823730"/>
                <a:gd name="connsiteX54" fmla="*/ 524137 w 3859024"/>
                <a:gd name="connsiteY54" fmla="*/ 2660602 h 3823730"/>
                <a:gd name="connsiteX55" fmla="*/ 459202 w 3859024"/>
                <a:gd name="connsiteY55" fmla="*/ 2562498 h 3823730"/>
                <a:gd name="connsiteX56" fmla="*/ 324673 w 3859024"/>
                <a:gd name="connsiteY56" fmla="*/ 2362077 h 3823730"/>
                <a:gd name="connsiteX57" fmla="*/ 193348 w 3859024"/>
                <a:gd name="connsiteY57" fmla="*/ 2150193 h 3823730"/>
                <a:gd name="connsiteX58" fmla="*/ 134141 w 3859024"/>
                <a:gd name="connsiteY58" fmla="*/ 2037880 h 3823730"/>
                <a:gd name="connsiteX59" fmla="*/ 83862 w 3859024"/>
                <a:gd name="connsiteY59" fmla="*/ 1920339 h 3823730"/>
                <a:gd name="connsiteX60" fmla="*/ 45329 w 3859024"/>
                <a:gd name="connsiteY60" fmla="*/ 1798399 h 3823730"/>
                <a:gd name="connsiteX61" fmla="*/ 30963 w 3859024"/>
                <a:gd name="connsiteY61" fmla="*/ 1736238 h 3823730"/>
                <a:gd name="connsiteX62" fmla="*/ 24655 w 3859024"/>
                <a:gd name="connsiteY62" fmla="*/ 1705064 h 3823730"/>
                <a:gd name="connsiteX63" fmla="*/ 19413 w 3859024"/>
                <a:gd name="connsiteY63" fmla="*/ 1673800 h 3823730"/>
                <a:gd name="connsiteX64" fmla="*/ 0 w 3859024"/>
                <a:gd name="connsiteY64" fmla="*/ 1423317 h 3823730"/>
                <a:gd name="connsiteX65" fmla="*/ 53870 w 3859024"/>
                <a:gd name="connsiteY65" fmla="*/ 935280 h 3823730"/>
                <a:gd name="connsiteX66" fmla="*/ 215770 w 3859024"/>
                <a:gd name="connsiteY66" fmla="*/ 467689 h 3823730"/>
                <a:gd name="connsiteX67" fmla="*/ 480592 w 3859024"/>
                <a:gd name="connsiteY67" fmla="*/ 43968 h 382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859024" h="3823730">
                  <a:moveTo>
                    <a:pt x="517815" y="0"/>
                  </a:moveTo>
                  <a:lnTo>
                    <a:pt x="810951" y="0"/>
                  </a:lnTo>
                  <a:lnTo>
                    <a:pt x="657209" y="169897"/>
                  </a:lnTo>
                  <a:cubicBezTo>
                    <a:pt x="558303" y="289087"/>
                    <a:pt x="471043" y="416896"/>
                    <a:pt x="398052" y="551580"/>
                  </a:cubicBezTo>
                  <a:cubicBezTo>
                    <a:pt x="325062" y="686173"/>
                    <a:pt x="264301" y="827092"/>
                    <a:pt x="222175" y="973513"/>
                  </a:cubicBezTo>
                  <a:cubicBezTo>
                    <a:pt x="179954" y="1119567"/>
                    <a:pt x="158114" y="1271396"/>
                    <a:pt x="158212" y="1423317"/>
                  </a:cubicBezTo>
                  <a:cubicBezTo>
                    <a:pt x="159085" y="1497949"/>
                    <a:pt x="166850" y="1572030"/>
                    <a:pt x="185195" y="1643544"/>
                  </a:cubicBezTo>
                  <a:cubicBezTo>
                    <a:pt x="203249" y="1715150"/>
                    <a:pt x="231300" y="1783638"/>
                    <a:pt x="264883" y="1849559"/>
                  </a:cubicBezTo>
                  <a:cubicBezTo>
                    <a:pt x="281869" y="1882474"/>
                    <a:pt x="300700" y="1914747"/>
                    <a:pt x="320500" y="1946562"/>
                  </a:cubicBezTo>
                  <a:cubicBezTo>
                    <a:pt x="340592" y="1978284"/>
                    <a:pt x="362043" y="2009549"/>
                    <a:pt x="384367" y="2040447"/>
                  </a:cubicBezTo>
                  <a:cubicBezTo>
                    <a:pt x="429598" y="2102059"/>
                    <a:pt x="479876" y="2161837"/>
                    <a:pt x="531902" y="2221891"/>
                  </a:cubicBezTo>
                  <a:cubicBezTo>
                    <a:pt x="583927" y="2282036"/>
                    <a:pt x="638282" y="2342181"/>
                    <a:pt x="691569" y="2404710"/>
                  </a:cubicBezTo>
                  <a:cubicBezTo>
                    <a:pt x="718261" y="2435882"/>
                    <a:pt x="744662" y="2467788"/>
                    <a:pt x="770966" y="2500153"/>
                  </a:cubicBezTo>
                  <a:lnTo>
                    <a:pt x="809112" y="2547004"/>
                  </a:lnTo>
                  <a:cubicBezTo>
                    <a:pt x="821632" y="2561949"/>
                    <a:pt x="833571" y="2577261"/>
                    <a:pt x="846480" y="2591838"/>
                  </a:cubicBezTo>
                  <a:cubicBezTo>
                    <a:pt x="947232" y="2710478"/>
                    <a:pt x="1056523" y="2819674"/>
                    <a:pt x="1167563" y="2923186"/>
                  </a:cubicBezTo>
                  <a:cubicBezTo>
                    <a:pt x="1223374" y="2974713"/>
                    <a:pt x="1280155" y="3024498"/>
                    <a:pt x="1338296" y="3072266"/>
                  </a:cubicBezTo>
                  <a:cubicBezTo>
                    <a:pt x="1396436" y="3120033"/>
                    <a:pt x="1455644" y="3166242"/>
                    <a:pt x="1517085" y="3209700"/>
                  </a:cubicBezTo>
                  <a:cubicBezTo>
                    <a:pt x="1639480" y="3296801"/>
                    <a:pt x="1771485" y="3374641"/>
                    <a:pt x="1916496" y="3427085"/>
                  </a:cubicBezTo>
                  <a:cubicBezTo>
                    <a:pt x="1988808" y="3453307"/>
                    <a:pt x="2063740" y="3473385"/>
                    <a:pt x="2139934" y="3488513"/>
                  </a:cubicBezTo>
                  <a:cubicBezTo>
                    <a:pt x="2159055" y="3492089"/>
                    <a:pt x="2177982" y="3496216"/>
                    <a:pt x="2197200" y="3499332"/>
                  </a:cubicBezTo>
                  <a:lnTo>
                    <a:pt x="2254952" y="3508409"/>
                  </a:lnTo>
                  <a:cubicBezTo>
                    <a:pt x="2293680" y="3513268"/>
                    <a:pt x="2332409" y="3518403"/>
                    <a:pt x="2371524" y="3521428"/>
                  </a:cubicBezTo>
                  <a:cubicBezTo>
                    <a:pt x="2391034" y="3523170"/>
                    <a:pt x="2410544" y="3524821"/>
                    <a:pt x="2430150" y="3525646"/>
                  </a:cubicBezTo>
                  <a:cubicBezTo>
                    <a:pt x="2449757" y="3526562"/>
                    <a:pt x="2469266" y="3528029"/>
                    <a:pt x="2488970" y="3528580"/>
                  </a:cubicBezTo>
                  <a:lnTo>
                    <a:pt x="2547984" y="3529863"/>
                  </a:lnTo>
                  <a:cubicBezTo>
                    <a:pt x="2567590" y="3530321"/>
                    <a:pt x="2587391" y="3529680"/>
                    <a:pt x="2607095" y="3529589"/>
                  </a:cubicBezTo>
                  <a:lnTo>
                    <a:pt x="2636698" y="3529313"/>
                  </a:lnTo>
                  <a:cubicBezTo>
                    <a:pt x="2646308" y="3529038"/>
                    <a:pt x="2655723" y="3528489"/>
                    <a:pt x="2665235" y="3528121"/>
                  </a:cubicBezTo>
                  <a:cubicBezTo>
                    <a:pt x="2674747" y="3527663"/>
                    <a:pt x="2684260" y="3527388"/>
                    <a:pt x="2693674" y="3526746"/>
                  </a:cubicBezTo>
                  <a:lnTo>
                    <a:pt x="2722016" y="3524546"/>
                  </a:lnTo>
                  <a:cubicBezTo>
                    <a:pt x="2759774" y="3521703"/>
                    <a:pt x="2797240" y="3516936"/>
                    <a:pt x="2834415" y="3511435"/>
                  </a:cubicBezTo>
                  <a:cubicBezTo>
                    <a:pt x="2983212" y="3488147"/>
                    <a:pt x="3126281" y="3442580"/>
                    <a:pt x="3262556" y="3378675"/>
                  </a:cubicBezTo>
                  <a:cubicBezTo>
                    <a:pt x="3399318" y="3315505"/>
                    <a:pt x="3529478" y="3234639"/>
                    <a:pt x="3658086" y="3145979"/>
                  </a:cubicBezTo>
                  <a:cubicBezTo>
                    <a:pt x="3690214" y="3123884"/>
                    <a:pt x="3722147" y="3100779"/>
                    <a:pt x="3753983" y="3077583"/>
                  </a:cubicBezTo>
                  <a:cubicBezTo>
                    <a:pt x="3786014" y="3054387"/>
                    <a:pt x="3817948" y="3030824"/>
                    <a:pt x="3849881" y="3006894"/>
                  </a:cubicBezTo>
                  <a:lnTo>
                    <a:pt x="3859024" y="2999988"/>
                  </a:lnTo>
                  <a:lnTo>
                    <a:pt x="3859024" y="3461786"/>
                  </a:lnTo>
                  <a:lnTo>
                    <a:pt x="3652845" y="3578823"/>
                  </a:lnTo>
                  <a:cubicBezTo>
                    <a:pt x="3574224" y="3619073"/>
                    <a:pt x="3492886" y="3656479"/>
                    <a:pt x="3408248" y="3688569"/>
                  </a:cubicBezTo>
                  <a:cubicBezTo>
                    <a:pt x="3239748" y="3753666"/>
                    <a:pt x="3058726" y="3797582"/>
                    <a:pt x="2875958" y="3814819"/>
                  </a:cubicBezTo>
                  <a:cubicBezTo>
                    <a:pt x="2830241" y="3818945"/>
                    <a:pt x="2784525" y="3822062"/>
                    <a:pt x="2738905" y="3822979"/>
                  </a:cubicBezTo>
                  <a:lnTo>
                    <a:pt x="2704642" y="3823712"/>
                  </a:lnTo>
                  <a:cubicBezTo>
                    <a:pt x="2693286" y="3823804"/>
                    <a:pt x="2681833" y="3823529"/>
                    <a:pt x="2670476" y="3823529"/>
                  </a:cubicBezTo>
                  <a:lnTo>
                    <a:pt x="2636408" y="3823162"/>
                  </a:lnTo>
                  <a:lnTo>
                    <a:pt x="2603310" y="3821971"/>
                  </a:lnTo>
                  <a:cubicBezTo>
                    <a:pt x="2515176" y="3819311"/>
                    <a:pt x="2426850" y="3812711"/>
                    <a:pt x="2338911" y="3802074"/>
                  </a:cubicBezTo>
                  <a:cubicBezTo>
                    <a:pt x="2250876" y="3791990"/>
                    <a:pt x="2163034" y="3777503"/>
                    <a:pt x="2076164" y="3758250"/>
                  </a:cubicBezTo>
                  <a:cubicBezTo>
                    <a:pt x="1989390" y="3738813"/>
                    <a:pt x="1903295" y="3715799"/>
                    <a:pt x="1818075" y="3689578"/>
                  </a:cubicBezTo>
                  <a:cubicBezTo>
                    <a:pt x="1647925" y="3636676"/>
                    <a:pt x="1479715" y="3570846"/>
                    <a:pt x="1324027" y="3483104"/>
                  </a:cubicBezTo>
                  <a:cubicBezTo>
                    <a:pt x="1168242" y="3395545"/>
                    <a:pt x="1029152" y="3284515"/>
                    <a:pt x="907727" y="3161658"/>
                  </a:cubicBezTo>
                  <a:cubicBezTo>
                    <a:pt x="846675" y="3100321"/>
                    <a:pt x="791155" y="3035041"/>
                    <a:pt x="738935" y="2968204"/>
                  </a:cubicBezTo>
                  <a:cubicBezTo>
                    <a:pt x="687008" y="2901090"/>
                    <a:pt x="637602" y="2832969"/>
                    <a:pt x="591498" y="2763380"/>
                  </a:cubicBezTo>
                  <a:cubicBezTo>
                    <a:pt x="579656" y="2746143"/>
                    <a:pt x="568494" y="2728631"/>
                    <a:pt x="557041" y="2711212"/>
                  </a:cubicBezTo>
                  <a:lnTo>
                    <a:pt x="524137" y="2660602"/>
                  </a:lnTo>
                  <a:cubicBezTo>
                    <a:pt x="503074" y="2627871"/>
                    <a:pt x="481236" y="2595414"/>
                    <a:pt x="459202" y="2562498"/>
                  </a:cubicBezTo>
                  <a:lnTo>
                    <a:pt x="324673" y="2362077"/>
                  </a:lnTo>
                  <a:cubicBezTo>
                    <a:pt x="279540" y="2293772"/>
                    <a:pt x="234988" y="2223449"/>
                    <a:pt x="193348" y="2150193"/>
                  </a:cubicBezTo>
                  <a:cubicBezTo>
                    <a:pt x="172576" y="2113519"/>
                    <a:pt x="152485" y="2076203"/>
                    <a:pt x="134141" y="2037880"/>
                  </a:cubicBezTo>
                  <a:cubicBezTo>
                    <a:pt x="115893" y="1999464"/>
                    <a:pt x="98907" y="1960315"/>
                    <a:pt x="83862" y="1920339"/>
                  </a:cubicBezTo>
                  <a:cubicBezTo>
                    <a:pt x="69108" y="1880274"/>
                    <a:pt x="56005" y="1839657"/>
                    <a:pt x="45329" y="1798399"/>
                  </a:cubicBezTo>
                  <a:cubicBezTo>
                    <a:pt x="40281" y="1777771"/>
                    <a:pt x="35137" y="1757049"/>
                    <a:pt x="30963" y="1736238"/>
                  </a:cubicBezTo>
                  <a:lnTo>
                    <a:pt x="24655" y="1705064"/>
                  </a:lnTo>
                  <a:lnTo>
                    <a:pt x="19413" y="1673800"/>
                  </a:lnTo>
                  <a:cubicBezTo>
                    <a:pt x="5727" y="1590367"/>
                    <a:pt x="0" y="1506476"/>
                    <a:pt x="0" y="1423317"/>
                  </a:cubicBezTo>
                  <a:cubicBezTo>
                    <a:pt x="388" y="1259661"/>
                    <a:pt x="18539" y="1096004"/>
                    <a:pt x="53870" y="935280"/>
                  </a:cubicBezTo>
                  <a:cubicBezTo>
                    <a:pt x="89104" y="774649"/>
                    <a:pt x="143070" y="617135"/>
                    <a:pt x="215770" y="467689"/>
                  </a:cubicBezTo>
                  <a:cubicBezTo>
                    <a:pt x="288809" y="318243"/>
                    <a:pt x="378252" y="176659"/>
                    <a:pt x="480592" y="439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0" name="Freeform: Shape 7179">
              <a:extLst>
                <a:ext uri="{FF2B5EF4-FFF2-40B4-BE49-F238E27FC236}">
                  <a16:creationId xmlns:a16="http://schemas.microsoft.com/office/drawing/2014/main" id="{2C02A9F7-5A86-41CD-98C2-5EE1CDE3A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28916" y="0"/>
              <a:ext cx="3860037" cy="3776788"/>
            </a:xfrm>
            <a:custGeom>
              <a:avLst/>
              <a:gdLst>
                <a:gd name="connsiteX0" fmla="*/ 558050 w 3860037"/>
                <a:gd name="connsiteY0" fmla="*/ 0 h 3776788"/>
                <a:gd name="connsiteX1" fmla="*/ 1224060 w 3860037"/>
                <a:gd name="connsiteY1" fmla="*/ 0 h 3776788"/>
                <a:gd name="connsiteX2" fmla="*/ 1103279 w 3860037"/>
                <a:gd name="connsiteY2" fmla="*/ 106801 h 3776788"/>
                <a:gd name="connsiteX3" fmla="*/ 697005 w 3860037"/>
                <a:gd name="connsiteY3" fmla="*/ 633564 h 3776788"/>
                <a:gd name="connsiteX4" fmla="*/ 485409 w 3860037"/>
                <a:gd name="connsiteY4" fmla="*/ 1429020 h 3776788"/>
                <a:gd name="connsiteX5" fmla="*/ 835609 w 3860037"/>
                <a:gd name="connsiteY5" fmla="*/ 2167631 h 3776788"/>
                <a:gd name="connsiteX6" fmla="*/ 1012069 w 3860037"/>
                <a:gd name="connsiteY6" fmla="*/ 2402068 h 3776788"/>
                <a:gd name="connsiteX7" fmla="*/ 2667856 w 3860037"/>
                <a:gd name="connsiteY7" fmla="*/ 3318457 h 3776788"/>
                <a:gd name="connsiteX8" fmla="*/ 3757171 w 3860037"/>
                <a:gd name="connsiteY8" fmla="*/ 2876678 h 3776788"/>
                <a:gd name="connsiteX9" fmla="*/ 3860037 w 3860037"/>
                <a:gd name="connsiteY9" fmla="*/ 2801824 h 3776788"/>
                <a:gd name="connsiteX10" fmla="*/ 3860037 w 3860037"/>
                <a:gd name="connsiteY10" fmla="*/ 3372874 h 3776788"/>
                <a:gd name="connsiteX11" fmla="*/ 3694757 w 3860037"/>
                <a:gd name="connsiteY11" fmla="*/ 3476377 h 3776788"/>
                <a:gd name="connsiteX12" fmla="*/ 2667759 w 3860037"/>
                <a:gd name="connsiteY12" fmla="*/ 3776788 h 3776788"/>
                <a:gd name="connsiteX13" fmla="*/ 610425 w 3860037"/>
                <a:gd name="connsiteY13" fmla="*/ 2659336 h 3776788"/>
                <a:gd name="connsiteX14" fmla="*/ 0 w 3860037"/>
                <a:gd name="connsiteY14" fmla="*/ 1428928 h 3776788"/>
                <a:gd name="connsiteX15" fmla="*/ 405569 w 3860037"/>
                <a:gd name="connsiteY15" fmla="*/ 197288 h 377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0037" h="3776788">
                  <a:moveTo>
                    <a:pt x="558050" y="0"/>
                  </a:moveTo>
                  <a:lnTo>
                    <a:pt x="1224060" y="0"/>
                  </a:lnTo>
                  <a:lnTo>
                    <a:pt x="1103279" y="106801"/>
                  </a:lnTo>
                  <a:cubicBezTo>
                    <a:pt x="936215" y="268568"/>
                    <a:pt x="800012" y="445084"/>
                    <a:pt x="697005" y="633564"/>
                  </a:cubicBezTo>
                  <a:cubicBezTo>
                    <a:pt x="556653" y="890464"/>
                    <a:pt x="485409" y="1158092"/>
                    <a:pt x="485409" y="1429020"/>
                  </a:cubicBezTo>
                  <a:cubicBezTo>
                    <a:pt x="485409" y="1701873"/>
                    <a:pt x="599069" y="1861221"/>
                    <a:pt x="835609" y="2167631"/>
                  </a:cubicBezTo>
                  <a:cubicBezTo>
                    <a:pt x="892682" y="2241529"/>
                    <a:pt x="951696" y="2317994"/>
                    <a:pt x="1012069" y="2402068"/>
                  </a:cubicBezTo>
                  <a:cubicBezTo>
                    <a:pt x="1473407" y="3044412"/>
                    <a:pt x="1968619" y="3318457"/>
                    <a:pt x="2667856" y="3318457"/>
                  </a:cubicBezTo>
                  <a:cubicBezTo>
                    <a:pt x="3069403" y="3318457"/>
                    <a:pt x="3377389" y="3147529"/>
                    <a:pt x="3757171" y="2876678"/>
                  </a:cubicBezTo>
                  <a:lnTo>
                    <a:pt x="3860037" y="2801824"/>
                  </a:lnTo>
                  <a:lnTo>
                    <a:pt x="3860037" y="3372874"/>
                  </a:lnTo>
                  <a:lnTo>
                    <a:pt x="3694757" y="3476377"/>
                  </a:lnTo>
                  <a:cubicBezTo>
                    <a:pt x="3392861" y="3653193"/>
                    <a:pt x="3067353" y="3776788"/>
                    <a:pt x="2667759" y="3776788"/>
                  </a:cubicBezTo>
                  <a:cubicBezTo>
                    <a:pt x="1719653" y="3776788"/>
                    <a:pt x="1104085" y="3346695"/>
                    <a:pt x="610425" y="2659336"/>
                  </a:cubicBezTo>
                  <a:cubicBezTo>
                    <a:pt x="314191" y="2246938"/>
                    <a:pt x="0" y="1964091"/>
                    <a:pt x="0" y="1428928"/>
                  </a:cubicBezTo>
                  <a:cubicBezTo>
                    <a:pt x="0" y="982968"/>
                    <a:pt x="151158" y="563404"/>
                    <a:pt x="405569" y="19728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1" name="Freeform: Shape 7180">
              <a:extLst>
                <a:ext uri="{FF2B5EF4-FFF2-40B4-BE49-F238E27FC236}">
                  <a16:creationId xmlns:a16="http://schemas.microsoft.com/office/drawing/2014/main" id="{88535FA6-8D15-4E17-B087-AD3D45711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28916" y="0"/>
              <a:ext cx="3860037" cy="3776788"/>
            </a:xfrm>
            <a:custGeom>
              <a:avLst/>
              <a:gdLst>
                <a:gd name="connsiteX0" fmla="*/ 558050 w 3860037"/>
                <a:gd name="connsiteY0" fmla="*/ 0 h 3776788"/>
                <a:gd name="connsiteX1" fmla="*/ 1370196 w 3860037"/>
                <a:gd name="connsiteY1" fmla="*/ 0 h 3776788"/>
                <a:gd name="connsiteX2" fmla="*/ 1343634 w 3860037"/>
                <a:gd name="connsiteY2" fmla="*/ 19644 h 3776788"/>
                <a:gd name="connsiteX3" fmla="*/ 783196 w 3860037"/>
                <a:gd name="connsiteY3" fmla="*/ 675555 h 3776788"/>
                <a:gd name="connsiteX4" fmla="*/ 582374 w 3860037"/>
                <a:gd name="connsiteY4" fmla="*/ 1429020 h 3776788"/>
                <a:gd name="connsiteX5" fmla="*/ 913939 w 3860037"/>
                <a:gd name="connsiteY5" fmla="*/ 2113629 h 3776788"/>
                <a:gd name="connsiteX6" fmla="*/ 1092340 w 3860037"/>
                <a:gd name="connsiteY6" fmla="*/ 2350634 h 3776788"/>
                <a:gd name="connsiteX7" fmla="*/ 1772941 w 3860037"/>
                <a:gd name="connsiteY7" fmla="*/ 3006913 h 3776788"/>
                <a:gd name="connsiteX8" fmla="*/ 2667759 w 3860037"/>
                <a:gd name="connsiteY8" fmla="*/ 3226772 h 3776788"/>
                <a:gd name="connsiteX9" fmla="*/ 3243339 w 3860037"/>
                <a:gd name="connsiteY9" fmla="*/ 3086769 h 3776788"/>
                <a:gd name="connsiteX10" fmla="*/ 3702873 w 3860037"/>
                <a:gd name="connsiteY10" fmla="*/ 2800709 h 3776788"/>
                <a:gd name="connsiteX11" fmla="*/ 3860037 w 3860037"/>
                <a:gd name="connsiteY11" fmla="*/ 2686097 h 3776788"/>
                <a:gd name="connsiteX12" fmla="*/ 3860037 w 3860037"/>
                <a:gd name="connsiteY12" fmla="*/ 3372874 h 3776788"/>
                <a:gd name="connsiteX13" fmla="*/ 3694757 w 3860037"/>
                <a:gd name="connsiteY13" fmla="*/ 3476377 h 3776788"/>
                <a:gd name="connsiteX14" fmla="*/ 2667759 w 3860037"/>
                <a:gd name="connsiteY14" fmla="*/ 3776788 h 3776788"/>
                <a:gd name="connsiteX15" fmla="*/ 610425 w 3860037"/>
                <a:gd name="connsiteY15" fmla="*/ 2659336 h 3776788"/>
                <a:gd name="connsiteX16" fmla="*/ 0 w 3860037"/>
                <a:gd name="connsiteY16" fmla="*/ 1428928 h 3776788"/>
                <a:gd name="connsiteX17" fmla="*/ 405569 w 3860037"/>
                <a:gd name="connsiteY17" fmla="*/ 197288 h 377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0037" h="3776788">
                  <a:moveTo>
                    <a:pt x="558050" y="0"/>
                  </a:moveTo>
                  <a:lnTo>
                    <a:pt x="1370196" y="0"/>
                  </a:lnTo>
                  <a:lnTo>
                    <a:pt x="1343634" y="19644"/>
                  </a:lnTo>
                  <a:cubicBezTo>
                    <a:pt x="1106705" y="211357"/>
                    <a:pt x="912969" y="438184"/>
                    <a:pt x="783196" y="675555"/>
                  </a:cubicBezTo>
                  <a:cubicBezTo>
                    <a:pt x="649929" y="919345"/>
                    <a:pt x="582374" y="1172853"/>
                    <a:pt x="582374" y="1429020"/>
                  </a:cubicBezTo>
                  <a:cubicBezTo>
                    <a:pt x="582374" y="1673817"/>
                    <a:pt x="683999" y="1815838"/>
                    <a:pt x="913939" y="2113629"/>
                  </a:cubicBezTo>
                  <a:cubicBezTo>
                    <a:pt x="971497" y="2188169"/>
                    <a:pt x="1030996" y="2265275"/>
                    <a:pt x="1092340" y="2350634"/>
                  </a:cubicBezTo>
                  <a:cubicBezTo>
                    <a:pt x="1309274" y="2652643"/>
                    <a:pt x="1531839" y="2867368"/>
                    <a:pt x="1772941" y="3006913"/>
                  </a:cubicBezTo>
                  <a:cubicBezTo>
                    <a:pt x="2028506" y="3154891"/>
                    <a:pt x="2321246" y="3226772"/>
                    <a:pt x="2667759" y="3226772"/>
                  </a:cubicBezTo>
                  <a:cubicBezTo>
                    <a:pt x="2864407" y="3226772"/>
                    <a:pt x="3047273" y="3182305"/>
                    <a:pt x="3243339" y="3086769"/>
                  </a:cubicBezTo>
                  <a:cubicBezTo>
                    <a:pt x="3394318" y="3013193"/>
                    <a:pt x="3544153" y="2914345"/>
                    <a:pt x="3702873" y="2800709"/>
                  </a:cubicBezTo>
                  <a:lnTo>
                    <a:pt x="3860037" y="2686097"/>
                  </a:lnTo>
                  <a:lnTo>
                    <a:pt x="3860037" y="3372874"/>
                  </a:lnTo>
                  <a:lnTo>
                    <a:pt x="3694757" y="3476377"/>
                  </a:lnTo>
                  <a:cubicBezTo>
                    <a:pt x="3392861" y="3653193"/>
                    <a:pt x="3067353" y="3776788"/>
                    <a:pt x="2667759" y="3776788"/>
                  </a:cubicBezTo>
                  <a:cubicBezTo>
                    <a:pt x="1719653" y="3776788"/>
                    <a:pt x="1104085" y="3346695"/>
                    <a:pt x="610425" y="2659336"/>
                  </a:cubicBezTo>
                  <a:cubicBezTo>
                    <a:pt x="314191" y="2246938"/>
                    <a:pt x="0" y="1964091"/>
                    <a:pt x="0" y="1428928"/>
                  </a:cubicBezTo>
                  <a:cubicBezTo>
                    <a:pt x="0" y="982968"/>
                    <a:pt x="151158" y="563404"/>
                    <a:pt x="405569" y="19728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B4A2A81-06BB-1EC1-D980-C26D87CB3BE1}"/>
              </a:ext>
            </a:extLst>
          </p:cNvPr>
          <p:cNvGrpSpPr/>
          <p:nvPr/>
        </p:nvGrpSpPr>
        <p:grpSpPr>
          <a:xfrm>
            <a:off x="323181" y="738151"/>
            <a:ext cx="4909129" cy="2316644"/>
            <a:chOff x="1523999" y="1838157"/>
            <a:chExt cx="9659816" cy="4558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ABF33C-E72D-CCF2-9678-7BA752C11733}"/>
                </a:ext>
              </a:extLst>
            </p:cNvPr>
            <p:cNvSpPr/>
            <p:nvPr/>
          </p:nvSpPr>
          <p:spPr>
            <a:xfrm>
              <a:off x="1523999" y="1838157"/>
              <a:ext cx="965981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46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400239-D9CA-0639-BA24-67F108EA7031}"/>
                </a:ext>
              </a:extLst>
            </p:cNvPr>
            <p:cNvSpPr/>
            <p:nvPr/>
          </p:nvSpPr>
          <p:spPr>
            <a:xfrm>
              <a:off x="1524000" y="6027356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46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1">
            <a:extLst>
              <a:ext uri="{FF2B5EF4-FFF2-40B4-BE49-F238E27FC236}">
                <a16:creationId xmlns:a16="http://schemas.microsoft.com/office/drawing/2014/main" id="{289B53CD-B5AF-E26F-F03C-EE9E0E999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30" y="738150"/>
            <a:ext cx="6564133" cy="32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C0E7D1F2-6527-B981-3AEF-F028196E1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442" y="5181600"/>
            <a:ext cx="5019988" cy="772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830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371C9-C33B-B22C-B7D6-701F36C4B262}"/>
              </a:ext>
            </a:extLst>
          </p:cNvPr>
          <p:cNvSpPr/>
          <p:nvPr/>
        </p:nvSpPr>
        <p:spPr>
          <a:xfrm>
            <a:off x="701702" y="4524930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1100"/>
              <a:defRPr/>
            </a:pPr>
            <a:r>
              <a:rPr lang="en-US" sz="6600" b="1" dirty="0" err="1">
                <a:latin typeface="+mj-lt"/>
                <a:ea typeface="+mj-ea"/>
                <a:cs typeface="+mj-cs"/>
              </a:rPr>
              <a:t>Diagrama</a:t>
            </a:r>
            <a:r>
              <a:rPr lang="en-US" sz="6600" b="1" dirty="0">
                <a:latin typeface="+mj-lt"/>
                <a:ea typeface="+mj-ea"/>
                <a:cs typeface="+mj-cs"/>
              </a:rPr>
              <a:t> de deployment</a:t>
            </a:r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7FD57B54-6283-CFD4-641D-0FEF6651E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0471" y="785420"/>
            <a:ext cx="6309048" cy="31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4A2A81-06BB-1EC1-D980-C26D87CB3BE1}"/>
              </a:ext>
            </a:extLst>
          </p:cNvPr>
          <p:cNvGrpSpPr/>
          <p:nvPr/>
        </p:nvGrpSpPr>
        <p:grpSpPr>
          <a:xfrm>
            <a:off x="6254496" y="942977"/>
            <a:ext cx="5614416" cy="2649478"/>
            <a:chOff x="1523999" y="1838157"/>
            <a:chExt cx="9659816" cy="4558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ABF33C-E72D-CCF2-9678-7BA752C11733}"/>
                </a:ext>
              </a:extLst>
            </p:cNvPr>
            <p:cNvSpPr/>
            <p:nvPr/>
          </p:nvSpPr>
          <p:spPr>
            <a:xfrm>
              <a:off x="1523999" y="1838157"/>
              <a:ext cx="965981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46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400239-D9CA-0639-BA24-67F108EA7031}"/>
                </a:ext>
              </a:extLst>
            </p:cNvPr>
            <p:cNvSpPr/>
            <p:nvPr/>
          </p:nvSpPr>
          <p:spPr>
            <a:xfrm>
              <a:off x="1524000" y="6027356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46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12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371C9-C33B-B22C-B7D6-701F36C4B262}"/>
              </a:ext>
            </a:extLst>
          </p:cNvPr>
          <p:cNvSpPr/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1100"/>
              <a:defRPr/>
            </a:pPr>
            <a:r>
              <a:rPr lang="en-US" sz="4000" b="1">
                <a:latin typeface="+mj-lt"/>
                <a:ea typeface="+mj-ea"/>
                <a:cs typeface="+mj-cs"/>
              </a:rPr>
              <a:t>Scheme logice</a:t>
            </a:r>
            <a:endParaRPr lang="en-US" sz="4000" b="1" dirty="0">
              <a:latin typeface="+mj-lt"/>
              <a:ea typeface="+mj-ea"/>
              <a:cs typeface="+mj-cs"/>
            </a:endParaRPr>
          </a:p>
        </p:txBody>
      </p:sp>
      <p:sp>
        <p:nvSpPr>
          <p:cNvPr id="9227" name="Rectangle: Rounded Corners 922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9218" name="Picture 1">
            <a:extLst>
              <a:ext uri="{FF2B5EF4-FFF2-40B4-BE49-F238E27FC236}">
                <a16:creationId xmlns:a16="http://schemas.microsoft.com/office/drawing/2014/main" id="{BC318EC9-EAC5-D1EF-683B-560C66B7C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63101" y="1970222"/>
            <a:ext cx="6001421" cy="466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B4A2A81-06BB-1EC1-D980-C26D87CB3BE1}"/>
              </a:ext>
            </a:extLst>
          </p:cNvPr>
          <p:cNvGrpSpPr/>
          <p:nvPr/>
        </p:nvGrpSpPr>
        <p:grpSpPr>
          <a:xfrm>
            <a:off x="6210302" y="2867314"/>
            <a:ext cx="5596128" cy="2640847"/>
            <a:chOff x="1523999" y="1838157"/>
            <a:chExt cx="9659816" cy="4558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ABF33C-E72D-CCF2-9678-7BA752C11733}"/>
                </a:ext>
              </a:extLst>
            </p:cNvPr>
            <p:cNvSpPr/>
            <p:nvPr/>
          </p:nvSpPr>
          <p:spPr>
            <a:xfrm>
              <a:off x="1523999" y="1838157"/>
              <a:ext cx="965981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46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400239-D9CA-0639-BA24-67F108EA7031}"/>
                </a:ext>
              </a:extLst>
            </p:cNvPr>
            <p:cNvSpPr/>
            <p:nvPr/>
          </p:nvSpPr>
          <p:spPr>
            <a:xfrm>
              <a:off x="1524000" y="6027356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46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5384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371C9-C33B-B22C-B7D6-701F36C4B262}"/>
              </a:ext>
            </a:extLst>
          </p:cNvPr>
          <p:cNvSpPr/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1100"/>
              <a:defRPr/>
            </a:pPr>
            <a:r>
              <a:rPr lang="en-US" sz="4000" b="1" dirty="0" err="1">
                <a:latin typeface="+mj-lt"/>
                <a:ea typeface="+mj-ea"/>
                <a:cs typeface="+mj-cs"/>
              </a:rPr>
              <a:t>Diagrama</a:t>
            </a:r>
            <a:r>
              <a:rPr lang="en-US" sz="4000" b="1" dirty="0">
                <a:latin typeface="+mj-lt"/>
                <a:ea typeface="+mj-ea"/>
                <a:cs typeface="+mj-cs"/>
              </a:rPr>
              <a:t> de </a:t>
            </a:r>
            <a:r>
              <a:rPr lang="en-US" sz="4000" b="1" dirty="0" err="1">
                <a:latin typeface="+mj-lt"/>
                <a:ea typeface="+mj-ea"/>
                <a:cs typeface="+mj-cs"/>
              </a:rPr>
              <a:t>secven</a:t>
            </a:r>
            <a:r>
              <a:rPr lang="ro-RO" sz="4000" b="1" dirty="0">
                <a:latin typeface="+mj-lt"/>
                <a:ea typeface="+mj-ea"/>
                <a:cs typeface="+mj-cs"/>
              </a:rPr>
              <a:t>ță</a:t>
            </a:r>
            <a:endParaRPr lang="en-US" sz="4000" b="1" dirty="0">
              <a:latin typeface="+mj-lt"/>
              <a:ea typeface="+mj-ea"/>
              <a:cs typeface="+mj-cs"/>
            </a:endParaRPr>
          </a:p>
        </p:txBody>
      </p:sp>
      <p:sp>
        <p:nvSpPr>
          <p:cNvPr id="9227" name="Rectangle: Rounded Corners 922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4A2A81-06BB-1EC1-D980-C26D87CB3BE1}"/>
              </a:ext>
            </a:extLst>
          </p:cNvPr>
          <p:cNvGrpSpPr/>
          <p:nvPr/>
        </p:nvGrpSpPr>
        <p:grpSpPr>
          <a:xfrm>
            <a:off x="6210302" y="2867314"/>
            <a:ext cx="5596128" cy="2640847"/>
            <a:chOff x="1523999" y="1838157"/>
            <a:chExt cx="9659816" cy="4558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ABF33C-E72D-CCF2-9678-7BA752C11733}"/>
                </a:ext>
              </a:extLst>
            </p:cNvPr>
            <p:cNvSpPr/>
            <p:nvPr/>
          </p:nvSpPr>
          <p:spPr>
            <a:xfrm>
              <a:off x="1523999" y="1838157"/>
              <a:ext cx="965981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46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400239-D9CA-0639-BA24-67F108EA7031}"/>
                </a:ext>
              </a:extLst>
            </p:cNvPr>
            <p:cNvSpPr/>
            <p:nvPr/>
          </p:nvSpPr>
          <p:spPr>
            <a:xfrm>
              <a:off x="1524000" y="6027356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46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Picture 6" descr="A diagram of a software project&#10;&#10;Description automatically generated">
            <a:extLst>
              <a:ext uri="{FF2B5EF4-FFF2-40B4-BE49-F238E27FC236}">
                <a16:creationId xmlns:a16="http://schemas.microsoft.com/office/drawing/2014/main" id="{9F4B4837-66BF-1867-2B5A-CEEE36EED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43" y="1957345"/>
            <a:ext cx="7040356" cy="459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74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1510C-1BDC-16D9-D814-5845B055A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7" b="-2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64DC64-BBAF-0AED-E19D-9B8EF23D547E}"/>
              </a:ext>
            </a:extLst>
          </p:cNvPr>
          <p:cNvSpPr/>
          <p:nvPr/>
        </p:nvSpPr>
        <p:spPr>
          <a:xfrm>
            <a:off x="8046720" y="1045597"/>
            <a:ext cx="3633746" cy="1588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1100"/>
              <a:defRPr/>
            </a:pPr>
            <a:r>
              <a:rPr lang="en-US" sz="3600" b="1">
                <a:latin typeface="+mj-lt"/>
                <a:ea typeface="+mj-ea"/>
                <a:cs typeface="+mj-cs"/>
              </a:rPr>
              <a:t>Cuprins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23A388-33A4-10DB-79E6-364D0DF5A606}"/>
              </a:ext>
            </a:extLst>
          </p:cNvPr>
          <p:cNvSpPr/>
          <p:nvPr/>
        </p:nvSpPr>
        <p:spPr>
          <a:xfrm>
            <a:off x="8046719" y="2722729"/>
            <a:ext cx="3633747" cy="2700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 err="1"/>
              <a:t>Introducere</a:t>
            </a:r>
            <a:endParaRPr lang="en-US" sz="2000" b="1" dirty="0"/>
          </a:p>
          <a:p>
            <a:pPr marL="4572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 err="1"/>
              <a:t>Prezentare</a:t>
            </a:r>
            <a:r>
              <a:rPr lang="ro-RO" sz="2000" b="1" dirty="0"/>
              <a:t>a facilitățiilor aplicației</a:t>
            </a:r>
          </a:p>
          <a:p>
            <a:pPr marL="4572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/>
              <a:t>Analiza </a:t>
            </a:r>
            <a:r>
              <a:rPr lang="en-US" sz="2000" b="1" dirty="0" err="1"/>
              <a:t>Cerințelor</a:t>
            </a:r>
            <a:endParaRPr lang="en-US" sz="2000" b="1" dirty="0"/>
          </a:p>
          <a:p>
            <a:pPr marL="4572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/>
              <a:t>Design</a:t>
            </a:r>
          </a:p>
          <a:p>
            <a:pPr marL="4572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 err="1"/>
              <a:t>Concluzie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87163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4" name="Rectangle 4103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2572C-5DB3-D6DB-31B4-45373EE3B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ro-RO" sz="4000" b="1" dirty="0">
                <a:latin typeface="Montserrat" panose="00000500000000000000" pitchFamily="2" charset="0"/>
              </a:rPr>
              <a:t>Design</a:t>
            </a:r>
          </a:p>
        </p:txBody>
      </p:sp>
      <p:sp>
        <p:nvSpPr>
          <p:cNvPr id="4106" name="Rectangle 4105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8" name="Rectangle 4107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E60C4B-9B8C-CD15-C8D8-9E3A2823B94E}"/>
              </a:ext>
            </a:extLst>
          </p:cNvPr>
          <p:cNvSpPr txBox="1"/>
          <p:nvPr/>
        </p:nvSpPr>
        <p:spPr>
          <a:xfrm>
            <a:off x="5215034" y="1769635"/>
            <a:ext cx="2423169" cy="41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14984">
              <a:spcAft>
                <a:spcPts val="600"/>
              </a:spcAft>
            </a:pPr>
            <a:r>
              <a:rPr lang="ro-RO" sz="1998" b="1" kern="1200" dirty="0">
                <a:solidFill>
                  <a:srgbClr val="3B3BD7"/>
                </a:solidFill>
                <a:latin typeface="Montserrat" panose="00000500000000000000" pitchFamily="2" charset="0"/>
                <a:ea typeface="+mn-ea"/>
                <a:cs typeface="+mn-cs"/>
              </a:rPr>
              <a:t>Login UI</a:t>
            </a:r>
            <a:endParaRPr lang="ro-RO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8E9E8-2916-4BFD-E543-7F2235166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06" y="2477445"/>
            <a:ext cx="4957185" cy="2707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CA1A2-9064-20B9-16F4-0CBF83508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10" y="2388828"/>
            <a:ext cx="5110374" cy="27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78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4" name="Rectangle 4103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2572C-5DB3-D6DB-31B4-45373EE3B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69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ro-RO" sz="4000" b="1" dirty="0">
                <a:latin typeface="Montserrat" panose="00000500000000000000" pitchFamily="2" charset="0"/>
              </a:rPr>
              <a:t>Design</a:t>
            </a:r>
          </a:p>
        </p:txBody>
      </p:sp>
      <p:sp>
        <p:nvSpPr>
          <p:cNvPr id="4106" name="Rectangle 4105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8" name="Rectangle 4107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CFB48-0025-978C-75EE-1EE0BE7C9CAB}"/>
              </a:ext>
            </a:extLst>
          </p:cNvPr>
          <p:cNvSpPr txBox="1"/>
          <p:nvPr/>
        </p:nvSpPr>
        <p:spPr>
          <a:xfrm>
            <a:off x="1458910" y="1937604"/>
            <a:ext cx="21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chemeClr val="accent1"/>
                </a:solidFill>
                <a:latin typeface="Montserrat" panose="00000500000000000000" pitchFamily="2" charset="0"/>
              </a:rPr>
              <a:t>Edit 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AA88E-1A10-883D-525A-969C94510C79}"/>
              </a:ext>
            </a:extLst>
          </p:cNvPr>
          <p:cNvSpPr txBox="1"/>
          <p:nvPr/>
        </p:nvSpPr>
        <p:spPr>
          <a:xfrm>
            <a:off x="7248519" y="1604262"/>
            <a:ext cx="21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chemeClr val="accent1"/>
                </a:solidFill>
                <a:latin typeface="Montserrat" panose="00000500000000000000" pitchFamily="2" charset="0"/>
              </a:rPr>
              <a:t>Chat UI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DF115-8FC2-4790-AF25-C788E8D32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40" y="2475846"/>
            <a:ext cx="5239603" cy="2869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42F37-AC4F-2828-1551-542015ED7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438" y="2528971"/>
            <a:ext cx="5160380" cy="281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93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A4A416C-A029-DFAE-8BB4-E04CAEA9367E}"/>
              </a:ext>
            </a:extLst>
          </p:cNvPr>
          <p:cNvSpPr/>
          <p:nvPr/>
        </p:nvSpPr>
        <p:spPr>
          <a:xfrm flipH="1">
            <a:off x="7353300" y="0"/>
            <a:ext cx="4838700" cy="6858000"/>
          </a:xfrm>
          <a:custGeom>
            <a:avLst/>
            <a:gdLst>
              <a:gd name="connsiteX0" fmla="*/ 0 w 4838700"/>
              <a:gd name="connsiteY0" fmla="*/ 0 h 6858000"/>
              <a:gd name="connsiteX1" fmla="*/ 4838700 w 4838700"/>
              <a:gd name="connsiteY1" fmla="*/ 0 h 6858000"/>
              <a:gd name="connsiteX2" fmla="*/ 3124200 w 4838700"/>
              <a:gd name="connsiteY2" fmla="*/ 6858000 h 6858000"/>
              <a:gd name="connsiteX3" fmla="*/ 0 w 4838700"/>
              <a:gd name="connsiteY3" fmla="*/ 6858000 h 6858000"/>
              <a:gd name="connsiteX4" fmla="*/ 0 w 48387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6858000">
                <a:moveTo>
                  <a:pt x="0" y="0"/>
                </a:moveTo>
                <a:lnTo>
                  <a:pt x="4838700" y="0"/>
                </a:lnTo>
                <a:lnTo>
                  <a:pt x="31242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14" name="Picture 13" descr="A person wearing a vr headset&#10;&#10;Description automatically generated with medium confidence">
            <a:extLst>
              <a:ext uri="{FF2B5EF4-FFF2-40B4-BE49-F238E27FC236}">
                <a16:creationId xmlns:a16="http://schemas.microsoft.com/office/drawing/2014/main" id="{517C4FA8-160B-D10D-6B51-48C42BA95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5" t="1428" r="25891" b="105"/>
          <a:stretch>
            <a:fillRect/>
          </a:stretch>
        </p:blipFill>
        <p:spPr>
          <a:xfrm>
            <a:off x="5842231" y="1265250"/>
            <a:ext cx="4327500" cy="4327500"/>
          </a:xfrm>
          <a:custGeom>
            <a:avLst/>
            <a:gdLst>
              <a:gd name="connsiteX0" fmla="*/ 2163750 w 4327500"/>
              <a:gd name="connsiteY0" fmla="*/ 0 h 4327500"/>
              <a:gd name="connsiteX1" fmla="*/ 4327500 w 4327500"/>
              <a:gd name="connsiteY1" fmla="*/ 2163750 h 4327500"/>
              <a:gd name="connsiteX2" fmla="*/ 2163750 w 4327500"/>
              <a:gd name="connsiteY2" fmla="*/ 4327500 h 4327500"/>
              <a:gd name="connsiteX3" fmla="*/ 0 w 4327500"/>
              <a:gd name="connsiteY3" fmla="*/ 2163750 h 4327500"/>
              <a:gd name="connsiteX4" fmla="*/ 2163750 w 4327500"/>
              <a:gd name="connsiteY4" fmla="*/ 0 h 432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7500" h="4327500">
                <a:moveTo>
                  <a:pt x="2163750" y="0"/>
                </a:moveTo>
                <a:cubicBezTo>
                  <a:pt x="3358756" y="0"/>
                  <a:pt x="4327500" y="968744"/>
                  <a:pt x="4327500" y="2163750"/>
                </a:cubicBezTo>
                <a:cubicBezTo>
                  <a:pt x="4327500" y="3358756"/>
                  <a:pt x="3358756" y="4327500"/>
                  <a:pt x="2163750" y="4327500"/>
                </a:cubicBezTo>
                <a:cubicBezTo>
                  <a:pt x="968744" y="4327500"/>
                  <a:pt x="0" y="3358756"/>
                  <a:pt x="0" y="2163750"/>
                </a:cubicBezTo>
                <a:cubicBezTo>
                  <a:pt x="0" y="968744"/>
                  <a:pt x="968744" y="0"/>
                  <a:pt x="2163750" y="0"/>
                </a:cubicBezTo>
                <a:close/>
              </a:path>
            </a:pathLst>
          </a:cu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FB5F563-F7F3-B257-C623-04AF296D4272}"/>
              </a:ext>
            </a:extLst>
          </p:cNvPr>
          <p:cNvGrpSpPr/>
          <p:nvPr/>
        </p:nvGrpSpPr>
        <p:grpSpPr>
          <a:xfrm>
            <a:off x="456308" y="169357"/>
            <a:ext cx="6072680" cy="5836142"/>
            <a:chOff x="7356244" y="2211003"/>
            <a:chExt cx="5259786" cy="56356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BEED827-B3E5-FDA2-324C-6DA55EAE1A19}"/>
                </a:ext>
              </a:extLst>
            </p:cNvPr>
            <p:cNvSpPr txBox="1"/>
            <p:nvPr/>
          </p:nvSpPr>
          <p:spPr>
            <a:xfrm>
              <a:off x="8682205" y="2211003"/>
              <a:ext cx="39338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 err="1">
                  <a:solidFill>
                    <a:schemeClr val="accent1"/>
                  </a:solidFill>
                  <a:effectLst/>
                  <a:latin typeface="Montserrat" panose="00000500000000000000" pitchFamily="2" charset="0"/>
                </a:rPr>
                <a:t>Conclu</a:t>
              </a:r>
              <a:r>
                <a:rPr lang="ro-RO" sz="4000" b="1" i="0" dirty="0">
                  <a:solidFill>
                    <a:schemeClr val="accent1"/>
                  </a:solidFill>
                  <a:effectLst/>
                  <a:latin typeface="Montserrat" panose="00000500000000000000" pitchFamily="2" charset="0"/>
                </a:rPr>
                <a:t>zie</a:t>
              </a:r>
              <a:endParaRPr lang="en-IN" sz="4000" b="1" dirty="0">
                <a:solidFill>
                  <a:schemeClr val="accent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B507C9-8797-8255-BE6B-46D68DAD39D5}"/>
                </a:ext>
              </a:extLst>
            </p:cNvPr>
            <p:cNvSpPr txBox="1"/>
            <p:nvPr/>
          </p:nvSpPr>
          <p:spPr>
            <a:xfrm>
              <a:off x="7356244" y="3046815"/>
              <a:ext cx="4838700" cy="47998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ro-RO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ro-RO" sz="1600" b="0" i="0" dirty="0">
                  <a:effectLst/>
                  <a:latin typeface="Montserrat" panose="00000500000000000000" pitchFamily="2" charset="0"/>
                </a:rPr>
                <a:t>Acces rapid și facil la informații medicale relevante și precise.</a:t>
              </a:r>
            </a:p>
            <a:p>
              <a:pPr algn="l">
                <a:buFont typeface="Arial" panose="020B0604020202020204" pitchFamily="34" charset="0"/>
                <a:buChar char="•"/>
              </a:pPr>
              <a:endParaRPr lang="ro-RO" sz="1600" b="0" i="0" dirty="0">
                <a:effectLst/>
                <a:latin typeface="Montserrat" panose="00000500000000000000" pitchFamily="2" charset="0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ro-RO" sz="1600" b="0" i="0" dirty="0">
                  <a:effectLst/>
                  <a:latin typeface="Montserrat" panose="00000500000000000000" pitchFamily="2" charset="0"/>
                </a:rPr>
                <a:t> Utilizare simplă și intuitivă, cu un design orientat către nevoile utilizatorului.</a:t>
              </a:r>
            </a:p>
            <a:p>
              <a:pPr algn="l">
                <a:buFont typeface="Arial" panose="020B0604020202020204" pitchFamily="34" charset="0"/>
                <a:buChar char="•"/>
              </a:pPr>
              <a:endParaRPr lang="ro-RO" sz="1600" b="0" i="0" dirty="0">
                <a:effectLst/>
                <a:latin typeface="Montserrat" panose="00000500000000000000" pitchFamily="2" charset="0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ro-RO" sz="1600" b="0" i="0" dirty="0">
                  <a:effectLst/>
                  <a:latin typeface="Montserrat" panose="00000500000000000000" pitchFamily="2" charset="0"/>
                </a:rPr>
                <a:t> Răspunsuri imediate și actualizate, oferite de inteligența artificială integrată.</a:t>
              </a:r>
            </a:p>
            <a:p>
              <a:pPr algn="l">
                <a:buFont typeface="Arial" panose="020B0604020202020204" pitchFamily="34" charset="0"/>
                <a:buChar char="•"/>
              </a:pPr>
              <a:endParaRPr lang="ro-RO" sz="1600" b="0" i="0" dirty="0">
                <a:effectLst/>
                <a:latin typeface="Montserrat" panose="00000500000000000000" pitchFamily="2" charset="0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ro-RO" sz="1600" b="0" i="0" dirty="0">
                  <a:effectLst/>
                  <a:latin typeface="Montserrat" panose="00000500000000000000" pitchFamily="2" charset="0"/>
                </a:rPr>
                <a:t> Reducerea incertitudinii și îmbunătățirea înțelegerii sănătății personale.</a:t>
              </a:r>
            </a:p>
            <a:p>
              <a:pPr algn="l">
                <a:buFont typeface="Arial" panose="020B0604020202020204" pitchFamily="34" charset="0"/>
                <a:buChar char="•"/>
              </a:pPr>
              <a:endParaRPr lang="ro-RO" sz="1600" b="0" i="0" dirty="0">
                <a:effectLst/>
                <a:latin typeface="Montserrat" panose="00000500000000000000" pitchFamily="2" charset="0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ro-RO" sz="1600" b="0" i="0" dirty="0">
                  <a:effectLst/>
                  <a:latin typeface="Montserrat" panose="00000500000000000000" pitchFamily="2" charset="0"/>
                </a:rPr>
                <a:t> Asistență și ghidare în luarea deciziilor informate privind îngrijirea sănătății individuale.</a:t>
              </a:r>
            </a:p>
            <a:p>
              <a:pPr algn="l">
                <a:buFont typeface="Arial" panose="020B0604020202020204" pitchFamily="34" charset="0"/>
                <a:buChar char="•"/>
              </a:pPr>
              <a:endParaRPr lang="ro-RO" sz="1600" b="0" i="0" dirty="0">
                <a:effectLst/>
                <a:latin typeface="Montserrat" panose="00000500000000000000" pitchFamily="2" charset="0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ro-RO" sz="1600" b="0" i="0" dirty="0">
                  <a:effectLst/>
                  <a:latin typeface="Montserrat" panose="00000500000000000000" pitchFamily="2" charset="0"/>
                </a:rPr>
                <a:t> Focus pe confidențialitate și securitatea datelor utilizatorilor, oferind un mediu de încredere pentru căutarea informațiilor de sănătate.</a:t>
              </a:r>
            </a:p>
          </p:txBody>
        </p:sp>
      </p:grpSp>
      <p:pic>
        <p:nvPicPr>
          <p:cNvPr id="6" name="Picture 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AF84F144-0AE7-18D1-C4B7-7ECC743406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851634" y="4517634"/>
            <a:ext cx="2462981" cy="2217749"/>
          </a:xfrm>
          <a:prstGeom prst="rect">
            <a:avLst/>
          </a:prstGeom>
        </p:spPr>
      </p:pic>
      <p:pic>
        <p:nvPicPr>
          <p:cNvPr id="7" name="Picture 6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9C8DD008-8A1B-E0CB-7DE1-665B246740F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8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828799" cy="16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2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B42BDB3-2D45-7371-BEDA-B523AED28637}"/>
              </a:ext>
            </a:extLst>
          </p:cNvPr>
          <p:cNvSpPr/>
          <p:nvPr/>
        </p:nvSpPr>
        <p:spPr>
          <a:xfrm>
            <a:off x="0" y="0"/>
            <a:ext cx="4838700" cy="6858000"/>
          </a:xfrm>
          <a:custGeom>
            <a:avLst/>
            <a:gdLst>
              <a:gd name="connsiteX0" fmla="*/ 0 w 4838700"/>
              <a:gd name="connsiteY0" fmla="*/ 0 h 6858000"/>
              <a:gd name="connsiteX1" fmla="*/ 4838700 w 4838700"/>
              <a:gd name="connsiteY1" fmla="*/ 0 h 6858000"/>
              <a:gd name="connsiteX2" fmla="*/ 3124200 w 4838700"/>
              <a:gd name="connsiteY2" fmla="*/ 6858000 h 6858000"/>
              <a:gd name="connsiteX3" fmla="*/ 0 w 4838700"/>
              <a:gd name="connsiteY3" fmla="*/ 6858000 h 6858000"/>
              <a:gd name="connsiteX4" fmla="*/ 0 w 48387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700" h="6858000">
                <a:moveTo>
                  <a:pt x="0" y="0"/>
                </a:moveTo>
                <a:lnTo>
                  <a:pt x="4838700" y="0"/>
                </a:lnTo>
                <a:lnTo>
                  <a:pt x="31242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16" name="Picture 15" descr="A picture containing person, clothing, medical equipment, medical&#10;&#10;Description automatically generated">
            <a:extLst>
              <a:ext uri="{FF2B5EF4-FFF2-40B4-BE49-F238E27FC236}">
                <a16:creationId xmlns:a16="http://schemas.microsoft.com/office/drawing/2014/main" id="{42D721CD-0F40-B0EE-8CF9-6B1BE96AF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3" t="1490" r="19057" b="1490"/>
          <a:stretch>
            <a:fillRect/>
          </a:stretch>
        </p:blipFill>
        <p:spPr>
          <a:xfrm>
            <a:off x="1841731" y="1331913"/>
            <a:ext cx="4267200" cy="4267200"/>
          </a:xfrm>
          <a:custGeom>
            <a:avLst/>
            <a:gdLst>
              <a:gd name="connsiteX0" fmla="*/ 2133600 w 4267200"/>
              <a:gd name="connsiteY0" fmla="*/ 0 h 4267200"/>
              <a:gd name="connsiteX1" fmla="*/ 4267200 w 4267200"/>
              <a:gd name="connsiteY1" fmla="*/ 2133600 h 4267200"/>
              <a:gd name="connsiteX2" fmla="*/ 2133600 w 4267200"/>
              <a:gd name="connsiteY2" fmla="*/ 4267200 h 4267200"/>
              <a:gd name="connsiteX3" fmla="*/ 0 w 4267200"/>
              <a:gd name="connsiteY3" fmla="*/ 2133600 h 4267200"/>
              <a:gd name="connsiteX4" fmla="*/ 2133600 w 4267200"/>
              <a:gd name="connsiteY4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4267200">
                <a:moveTo>
                  <a:pt x="2133600" y="0"/>
                </a:moveTo>
                <a:cubicBezTo>
                  <a:pt x="3311955" y="0"/>
                  <a:pt x="4267200" y="955245"/>
                  <a:pt x="4267200" y="2133600"/>
                </a:cubicBezTo>
                <a:cubicBezTo>
                  <a:pt x="4267200" y="3311955"/>
                  <a:pt x="3311955" y="4267200"/>
                  <a:pt x="2133600" y="4267200"/>
                </a:cubicBezTo>
                <a:cubicBezTo>
                  <a:pt x="955245" y="4267200"/>
                  <a:pt x="0" y="3311955"/>
                  <a:pt x="0" y="2133600"/>
                </a:cubicBezTo>
                <a:cubicBezTo>
                  <a:pt x="0" y="955245"/>
                  <a:pt x="955245" y="0"/>
                  <a:pt x="2133600" y="0"/>
                </a:cubicBez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25206C-B3EC-10EF-A9E2-98F413001F16}"/>
              </a:ext>
            </a:extLst>
          </p:cNvPr>
          <p:cNvGrpSpPr/>
          <p:nvPr/>
        </p:nvGrpSpPr>
        <p:grpSpPr>
          <a:xfrm>
            <a:off x="7254644" y="1828607"/>
            <a:ext cx="4118206" cy="3667582"/>
            <a:chOff x="7356244" y="2268211"/>
            <a:chExt cx="4118206" cy="366758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262E7D-29F6-3EE5-7773-7459216D2FD0}"/>
                </a:ext>
              </a:extLst>
            </p:cNvPr>
            <p:cNvSpPr txBox="1"/>
            <p:nvPr/>
          </p:nvSpPr>
          <p:spPr>
            <a:xfrm>
              <a:off x="7369175" y="2268211"/>
              <a:ext cx="39338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 err="1">
                  <a:solidFill>
                    <a:schemeClr val="accent1"/>
                  </a:solidFill>
                  <a:effectLst/>
                  <a:latin typeface="Montserrat" panose="00000500000000000000" pitchFamily="2" charset="0"/>
                </a:rPr>
                <a:t>Introducere</a:t>
              </a:r>
              <a:r>
                <a:rPr lang="en-IN" sz="4000" b="1" i="0" dirty="0">
                  <a:solidFill>
                    <a:schemeClr val="accent1"/>
                  </a:solidFill>
                  <a:effectLst/>
                  <a:latin typeface="Montserrat" panose="00000500000000000000" pitchFamily="2" charset="0"/>
                </a:rPr>
                <a:t> </a:t>
              </a:r>
              <a:endParaRPr lang="en-IN" sz="4000" b="1" dirty="0">
                <a:solidFill>
                  <a:schemeClr val="accent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F42D72-92B4-8487-A0E1-B45AC3139EEA}"/>
                </a:ext>
              </a:extLst>
            </p:cNvPr>
            <p:cNvSpPr txBox="1"/>
            <p:nvPr/>
          </p:nvSpPr>
          <p:spPr>
            <a:xfrm>
              <a:off x="7356244" y="2930483"/>
              <a:ext cx="4118206" cy="30053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o-RO" sz="1600" b="0" i="0" dirty="0">
                  <a:effectLst/>
                  <a:latin typeface="Montserrat" panose="00000500000000000000" pitchFamily="2" charset="0"/>
                </a:rPr>
                <a:t>"Doctorul Virtual" este un chat bot medical inovator, proiectat pentru a oferi informații medicale precise și accesibile.</a:t>
              </a:r>
            </a:p>
            <a:p>
              <a:pPr>
                <a:lnSpc>
                  <a:spcPct val="150000"/>
                </a:lnSpc>
              </a:pPr>
              <a:r>
                <a:rPr lang="ro-RO" sz="1600" b="0" i="0" dirty="0">
                  <a:effectLst/>
                  <a:latin typeface="Montserrat" panose="00000500000000000000" pitchFamily="2" charset="0"/>
                </a:rPr>
                <a:t>Acesta utilizează inteligența artificială pentru a oferi răspunsuri rapide și de încredere la întrebările legate de sănătate.</a:t>
              </a:r>
              <a:endParaRPr lang="en-IN" sz="1600" dirty="0">
                <a:latin typeface="Montserrat" panose="00000500000000000000" pitchFamily="2" charset="0"/>
              </a:endParaRPr>
            </a:p>
          </p:txBody>
        </p:sp>
      </p:grpSp>
      <p:pic>
        <p:nvPicPr>
          <p:cNvPr id="12" name="Picture 11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D17CE0B7-210D-B97B-164A-C4D77B4EAE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828799" cy="16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91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4C89DAE-3C17-420C-454F-66DEDD20FF20}"/>
              </a:ext>
            </a:extLst>
          </p:cNvPr>
          <p:cNvSpPr/>
          <p:nvPr/>
        </p:nvSpPr>
        <p:spPr>
          <a:xfrm>
            <a:off x="8128652" y="-4534"/>
            <a:ext cx="4063348" cy="3801183"/>
          </a:xfrm>
          <a:custGeom>
            <a:avLst/>
            <a:gdLst>
              <a:gd name="connsiteX0" fmla="*/ 310440 w 4063348"/>
              <a:gd name="connsiteY0" fmla="*/ 0 h 3801183"/>
              <a:gd name="connsiteX1" fmla="*/ 4063348 w 4063348"/>
              <a:gd name="connsiteY1" fmla="*/ 0 h 3801183"/>
              <a:gd name="connsiteX2" fmla="*/ 4063348 w 4063348"/>
              <a:gd name="connsiteY2" fmla="*/ 3324642 h 3801183"/>
              <a:gd name="connsiteX3" fmla="*/ 4014082 w 4063348"/>
              <a:gd name="connsiteY3" fmla="*/ 3361482 h 3801183"/>
              <a:gd name="connsiteX4" fmla="*/ 2574599 w 4063348"/>
              <a:gd name="connsiteY4" fmla="*/ 3801183 h 3801183"/>
              <a:gd name="connsiteX5" fmla="*/ 0 w 4063348"/>
              <a:gd name="connsiteY5" fmla="*/ 1226584 h 3801183"/>
              <a:gd name="connsiteX6" fmla="*/ 202325 w 4063348"/>
              <a:gd name="connsiteY6" fmla="*/ 224434 h 3801183"/>
              <a:gd name="connsiteX7" fmla="*/ 310440 w 4063348"/>
              <a:gd name="connsiteY7" fmla="*/ 0 h 380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3348" h="3801183">
                <a:moveTo>
                  <a:pt x="310440" y="0"/>
                </a:moveTo>
                <a:lnTo>
                  <a:pt x="4063348" y="0"/>
                </a:lnTo>
                <a:lnTo>
                  <a:pt x="4063348" y="3324642"/>
                </a:lnTo>
                <a:lnTo>
                  <a:pt x="4014082" y="3361482"/>
                </a:lnTo>
                <a:cubicBezTo>
                  <a:pt x="3603173" y="3639087"/>
                  <a:pt x="3107816" y="3801183"/>
                  <a:pt x="2574599" y="3801183"/>
                </a:cubicBezTo>
                <a:cubicBezTo>
                  <a:pt x="1152687" y="3801183"/>
                  <a:pt x="0" y="2648496"/>
                  <a:pt x="0" y="1226584"/>
                </a:cubicBezTo>
                <a:cubicBezTo>
                  <a:pt x="0" y="871106"/>
                  <a:pt x="72043" y="532455"/>
                  <a:pt x="202325" y="224434"/>
                </a:cubicBezTo>
                <a:lnTo>
                  <a:pt x="3104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18" name="Picture 17" descr="A picture containing screenshot, text, art&#10;&#10;Description automatically generated">
            <a:extLst>
              <a:ext uri="{FF2B5EF4-FFF2-40B4-BE49-F238E27FC236}">
                <a16:creationId xmlns:a16="http://schemas.microsoft.com/office/drawing/2014/main" id="{2595614F-0112-4B6A-E946-530E8B887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2" t="1316" r="20433" b="3944"/>
          <a:stretch/>
        </p:blipFill>
        <p:spPr>
          <a:xfrm>
            <a:off x="6742751" y="1026670"/>
            <a:ext cx="5151517" cy="5151899"/>
          </a:xfrm>
          <a:custGeom>
            <a:avLst/>
            <a:gdLst>
              <a:gd name="connsiteX0" fmla="*/ 2571406 w 5151517"/>
              <a:gd name="connsiteY0" fmla="*/ 10 h 5151899"/>
              <a:gd name="connsiteX1" fmla="*/ 3042810 w 5151517"/>
              <a:gd name="connsiteY1" fmla="*/ 198205 h 5151899"/>
              <a:gd name="connsiteX2" fmla="*/ 4958320 w 5151517"/>
              <a:gd name="connsiteY2" fmla="*/ 2134125 h 5151899"/>
              <a:gd name="connsiteX3" fmla="*/ 4953313 w 5151517"/>
              <a:gd name="connsiteY3" fmla="*/ 3079007 h 5151899"/>
              <a:gd name="connsiteX4" fmla="*/ 3053590 w 5151517"/>
              <a:gd name="connsiteY4" fmla="*/ 4958702 h 5151899"/>
              <a:gd name="connsiteX5" fmla="*/ 2108708 w 5151517"/>
              <a:gd name="connsiteY5" fmla="*/ 4953695 h 5151899"/>
              <a:gd name="connsiteX6" fmla="*/ 193198 w 5151517"/>
              <a:gd name="connsiteY6" fmla="*/ 3017776 h 5151899"/>
              <a:gd name="connsiteX7" fmla="*/ 198205 w 5151517"/>
              <a:gd name="connsiteY7" fmla="*/ 2072894 h 5151899"/>
              <a:gd name="connsiteX8" fmla="*/ 2097928 w 5151517"/>
              <a:gd name="connsiteY8" fmla="*/ 193198 h 5151899"/>
              <a:gd name="connsiteX9" fmla="*/ 2571406 w 5151517"/>
              <a:gd name="connsiteY9" fmla="*/ 10 h 515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1517" h="5151899">
                <a:moveTo>
                  <a:pt x="2571406" y="10"/>
                </a:moveTo>
                <a:cubicBezTo>
                  <a:pt x="2742396" y="916"/>
                  <a:pt x="2913041" y="67053"/>
                  <a:pt x="3042810" y="198205"/>
                </a:cubicBezTo>
                <a:lnTo>
                  <a:pt x="4958320" y="2134125"/>
                </a:lnTo>
                <a:cubicBezTo>
                  <a:pt x="5217860" y="2396429"/>
                  <a:pt x="5215618" y="2819467"/>
                  <a:pt x="4953313" y="3079007"/>
                </a:cubicBezTo>
                <a:lnTo>
                  <a:pt x="3053590" y="4958702"/>
                </a:lnTo>
                <a:cubicBezTo>
                  <a:pt x="2791285" y="5218242"/>
                  <a:pt x="2368247" y="5216000"/>
                  <a:pt x="2108708" y="4953695"/>
                </a:cubicBezTo>
                <a:lnTo>
                  <a:pt x="193198" y="3017776"/>
                </a:lnTo>
                <a:cubicBezTo>
                  <a:pt x="-66342" y="2755471"/>
                  <a:pt x="-64100" y="2332433"/>
                  <a:pt x="198205" y="2072894"/>
                </a:cubicBezTo>
                <a:lnTo>
                  <a:pt x="2097928" y="193198"/>
                </a:lnTo>
                <a:cubicBezTo>
                  <a:pt x="2229081" y="63428"/>
                  <a:pt x="2400416" y="-896"/>
                  <a:pt x="2571406" y="10"/>
                </a:cubicBezTo>
                <a:close/>
              </a:path>
            </a:pathLst>
          </a:cu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345B103-852B-7635-91DF-448F594B7FEE}"/>
              </a:ext>
            </a:extLst>
          </p:cNvPr>
          <p:cNvGrpSpPr/>
          <p:nvPr/>
        </p:nvGrpSpPr>
        <p:grpSpPr>
          <a:xfrm>
            <a:off x="546713" y="761841"/>
            <a:ext cx="6659337" cy="7013676"/>
            <a:chOff x="7356244" y="1607044"/>
            <a:chExt cx="4574119" cy="294553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A651FE-EABC-ABA9-4284-0D4F8E71861F}"/>
                </a:ext>
              </a:extLst>
            </p:cNvPr>
            <p:cNvSpPr txBox="1"/>
            <p:nvPr/>
          </p:nvSpPr>
          <p:spPr>
            <a:xfrm>
              <a:off x="7356244" y="1607044"/>
              <a:ext cx="4574119" cy="7598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3600" b="1" i="0" dirty="0" err="1">
                  <a:solidFill>
                    <a:schemeClr val="accent1"/>
                  </a:solidFill>
                  <a:effectLst/>
                  <a:latin typeface="Montserrat" panose="00000500000000000000" pitchFamily="2" charset="0"/>
                </a:rPr>
                <a:t>Tehnologia</a:t>
              </a:r>
              <a:r>
                <a:rPr lang="en-IN" sz="3600" b="1" i="0" dirty="0">
                  <a:solidFill>
                    <a:schemeClr val="accent1"/>
                  </a:solidFill>
                  <a:effectLst/>
                  <a:latin typeface="Montserrat" panose="00000500000000000000" pitchFamily="2" charset="0"/>
                </a:rPr>
                <a:t> din spate - </a:t>
              </a:r>
              <a:r>
                <a:rPr lang="en-IN" sz="3600" b="1" i="0" dirty="0" err="1">
                  <a:solidFill>
                    <a:schemeClr val="accent1"/>
                  </a:solidFill>
                  <a:effectLst/>
                  <a:latin typeface="Montserrat" panose="00000500000000000000" pitchFamily="2" charset="0"/>
                </a:rPr>
                <a:t>Inteligența</a:t>
              </a:r>
              <a:r>
                <a:rPr lang="en-IN" sz="3600" b="1" i="0" dirty="0">
                  <a:solidFill>
                    <a:schemeClr val="accent1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en-IN" sz="3600" b="1" i="0" dirty="0" err="1">
                  <a:solidFill>
                    <a:schemeClr val="accent1"/>
                  </a:solidFill>
                  <a:effectLst/>
                  <a:latin typeface="Montserrat" panose="00000500000000000000" pitchFamily="2" charset="0"/>
                </a:rPr>
                <a:t>Artificială</a:t>
              </a:r>
              <a:r>
                <a:rPr lang="en-IN" sz="3600" b="1" i="0" dirty="0">
                  <a:solidFill>
                    <a:schemeClr val="accent1"/>
                  </a:solidFill>
                  <a:effectLst/>
                  <a:latin typeface="Montserrat" panose="00000500000000000000" pitchFamily="2" charset="0"/>
                </a:rPr>
                <a:t> (IA)</a:t>
              </a:r>
              <a:endParaRPr lang="en-IN" sz="3600" b="1" dirty="0">
                <a:solidFill>
                  <a:schemeClr val="accent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14BAB6-61C4-4111-33EE-7B57D5F94B3C}"/>
                </a:ext>
              </a:extLst>
            </p:cNvPr>
            <p:cNvSpPr txBox="1"/>
            <p:nvPr/>
          </p:nvSpPr>
          <p:spPr>
            <a:xfrm>
              <a:off x="7415873" y="2265000"/>
              <a:ext cx="4231697" cy="2287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i="0" dirty="0" err="1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Utilizarea</a:t>
              </a:r>
              <a:r>
                <a:rPr lang="en-US" b="1" i="0" dirty="0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en-US" b="1" i="0" dirty="0" err="1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algoritmilor</a:t>
              </a:r>
              <a:r>
                <a:rPr lang="en-US" b="1" i="0" dirty="0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 AI</a:t>
              </a:r>
              <a:r>
                <a:rPr lang="en-US" b="0" i="0" dirty="0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: </a:t>
              </a:r>
              <a:r>
                <a:rPr lang="en-US" b="0" i="0" dirty="0" err="1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aplica</a:t>
              </a:r>
              <a:r>
                <a:rPr lang="ro-RO" b="0" i="0" dirty="0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ția</a:t>
              </a:r>
              <a:r>
                <a:rPr lang="en-US" b="0" i="0" dirty="0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en-US" b="0" i="0" dirty="0" err="1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utilizează</a:t>
              </a:r>
              <a:r>
                <a:rPr lang="en-US" b="0" i="0" dirty="0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en-US" b="0" i="0" dirty="0" err="1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tehnici</a:t>
              </a:r>
              <a:r>
                <a:rPr lang="en-US" b="0" i="0" dirty="0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en-US" b="0" i="0" dirty="0" err="1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avansate</a:t>
              </a:r>
              <a:r>
                <a:rPr lang="en-US" b="0" i="0" dirty="0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 de </a:t>
              </a:r>
              <a:r>
                <a:rPr lang="en-US" b="0" i="0" dirty="0" err="1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învățare</a:t>
              </a:r>
              <a:r>
                <a:rPr lang="en-US" b="0" i="0" dirty="0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en-US" b="0" i="0" dirty="0" err="1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automată</a:t>
              </a:r>
              <a:r>
                <a:rPr lang="en-US" b="0" i="0" dirty="0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en-US" b="0" i="0" dirty="0" err="1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și</a:t>
              </a:r>
              <a:r>
                <a:rPr lang="en-US" b="0" i="0" dirty="0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en-US" b="0" i="0" dirty="0" err="1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procesare</a:t>
              </a:r>
              <a:r>
                <a:rPr lang="en-US" b="0" i="0" dirty="0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 a </a:t>
              </a:r>
              <a:r>
                <a:rPr lang="en-US" b="0" i="0" dirty="0" err="1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limbajului</a:t>
              </a:r>
              <a:r>
                <a:rPr lang="en-US" b="0" i="0" dirty="0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 natural </a:t>
              </a:r>
              <a:r>
                <a:rPr lang="en-US" b="0" i="0" dirty="0" err="1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pentru</a:t>
              </a:r>
              <a:r>
                <a:rPr lang="en-US" b="0" i="0" dirty="0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 a </a:t>
              </a:r>
              <a:r>
                <a:rPr lang="en-US" b="0" i="0" dirty="0" err="1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înțelege</a:t>
              </a:r>
              <a:r>
                <a:rPr lang="en-US" b="0" i="0" dirty="0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en-US" b="0" i="0" dirty="0" err="1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și</a:t>
              </a:r>
              <a:r>
                <a:rPr lang="en-US" b="0" i="0" dirty="0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en-US" b="0" i="0" dirty="0" err="1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interpreta</a:t>
              </a:r>
              <a:r>
                <a:rPr lang="en-US" b="0" i="0" dirty="0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en-US" b="0" i="0" dirty="0" err="1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întrebările</a:t>
              </a:r>
              <a:r>
                <a:rPr lang="en-US" b="0" i="0" dirty="0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en-US" b="0" i="0" dirty="0" err="1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utilizatorilor</a:t>
              </a:r>
              <a:r>
                <a:rPr lang="en-US" b="0" i="0" dirty="0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en-US" b="0" i="0" dirty="0" err="1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în</a:t>
              </a:r>
              <a:r>
                <a:rPr lang="en-US" b="0" i="0" dirty="0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en-US" b="0" i="0" dirty="0" err="1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domeniul</a:t>
              </a:r>
              <a:r>
                <a:rPr lang="en-US" b="0" i="0" dirty="0">
                  <a:solidFill>
                    <a:srgbClr val="374151"/>
                  </a:solidFill>
                  <a:effectLst/>
                  <a:latin typeface="Montserrat" panose="00000500000000000000" pitchFamily="2" charset="0"/>
                </a:rPr>
                <a:t> medical.</a:t>
              </a:r>
              <a:endParaRPr lang="ro-RO" b="0" i="0" dirty="0">
                <a:solidFill>
                  <a:srgbClr val="374151"/>
                </a:solidFill>
                <a:effectLst/>
                <a:latin typeface="Montserrat" panose="00000500000000000000" pitchFamily="2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374151"/>
                  </a:solidFill>
                  <a:latin typeface="Montserrat" panose="00000500000000000000" pitchFamily="2" charset="0"/>
                </a:rPr>
                <a:t>Analiza </a:t>
              </a:r>
              <a:r>
                <a:rPr lang="en-US" b="1" dirty="0" err="1">
                  <a:solidFill>
                    <a:srgbClr val="374151"/>
                  </a:solidFill>
                  <a:latin typeface="Montserrat" panose="00000500000000000000" pitchFamily="2" charset="0"/>
                </a:rPr>
                <a:t>datelor</a:t>
              </a:r>
              <a:r>
                <a:rPr lang="en-US" b="1" dirty="0">
                  <a:solidFill>
                    <a:srgbClr val="374151"/>
                  </a:solidFill>
                  <a:latin typeface="Montserrat" panose="00000500000000000000" pitchFamily="2" charset="0"/>
                </a:rPr>
                <a:t> </a:t>
              </a:r>
              <a:r>
                <a:rPr lang="en-US" b="1" dirty="0" err="1">
                  <a:solidFill>
                    <a:srgbClr val="374151"/>
                  </a:solidFill>
                  <a:latin typeface="Montserrat" panose="00000500000000000000" pitchFamily="2" charset="0"/>
                </a:rPr>
                <a:t>medicale</a:t>
              </a:r>
              <a:r>
                <a:rPr lang="en-US" dirty="0">
                  <a:solidFill>
                    <a:srgbClr val="374151"/>
                  </a:solidFill>
                  <a:latin typeface="Montserrat" panose="00000500000000000000" pitchFamily="2" charset="0"/>
                </a:rPr>
                <a:t>: </a:t>
              </a:r>
              <a:r>
                <a:rPr lang="en-US" dirty="0" err="1">
                  <a:solidFill>
                    <a:srgbClr val="374151"/>
                  </a:solidFill>
                  <a:latin typeface="Montserrat" panose="00000500000000000000" pitchFamily="2" charset="0"/>
                </a:rPr>
                <a:t>Procesează</a:t>
              </a:r>
              <a:r>
                <a:rPr lang="en-US" dirty="0">
                  <a:solidFill>
                    <a:srgbClr val="374151"/>
                  </a:solidFill>
                  <a:latin typeface="Montserrat" panose="00000500000000000000" pitchFamily="2" charset="0"/>
                </a:rPr>
                <a:t> </a:t>
              </a:r>
              <a:r>
                <a:rPr lang="en-US" dirty="0" err="1">
                  <a:solidFill>
                    <a:srgbClr val="374151"/>
                  </a:solidFill>
                  <a:latin typeface="Montserrat" panose="00000500000000000000" pitchFamily="2" charset="0"/>
                </a:rPr>
                <a:t>informațiile</a:t>
              </a:r>
              <a:r>
                <a:rPr lang="en-US" dirty="0">
                  <a:solidFill>
                    <a:srgbClr val="374151"/>
                  </a:solidFill>
                  <a:latin typeface="Montserrat" panose="00000500000000000000" pitchFamily="2" charset="0"/>
                </a:rPr>
                <a:t> din </a:t>
              </a:r>
              <a:r>
                <a:rPr lang="en-US" dirty="0" err="1">
                  <a:solidFill>
                    <a:srgbClr val="374151"/>
                  </a:solidFill>
                  <a:latin typeface="Montserrat" panose="00000500000000000000" pitchFamily="2" charset="0"/>
                </a:rPr>
                <a:t>surse</a:t>
              </a:r>
              <a:r>
                <a:rPr lang="en-US" dirty="0">
                  <a:solidFill>
                    <a:srgbClr val="374151"/>
                  </a:solidFill>
                  <a:latin typeface="Montserrat" panose="00000500000000000000" pitchFamily="2" charset="0"/>
                </a:rPr>
                <a:t> </a:t>
              </a:r>
              <a:r>
                <a:rPr lang="en-US" dirty="0" err="1">
                  <a:solidFill>
                    <a:srgbClr val="374151"/>
                  </a:solidFill>
                  <a:latin typeface="Montserrat" panose="00000500000000000000" pitchFamily="2" charset="0"/>
                </a:rPr>
                <a:t>medicale</a:t>
              </a:r>
              <a:r>
                <a:rPr lang="en-US" dirty="0">
                  <a:solidFill>
                    <a:srgbClr val="374151"/>
                  </a:solidFill>
                  <a:latin typeface="Montserrat" panose="00000500000000000000" pitchFamily="2" charset="0"/>
                </a:rPr>
                <a:t> </a:t>
              </a:r>
              <a:r>
                <a:rPr lang="en-US" dirty="0" err="1">
                  <a:solidFill>
                    <a:srgbClr val="374151"/>
                  </a:solidFill>
                  <a:latin typeface="Montserrat" panose="00000500000000000000" pitchFamily="2" charset="0"/>
                </a:rPr>
                <a:t>verificate</a:t>
              </a:r>
              <a:r>
                <a:rPr lang="en-US" dirty="0">
                  <a:solidFill>
                    <a:srgbClr val="374151"/>
                  </a:solidFill>
                  <a:latin typeface="Montserrat" panose="00000500000000000000" pitchFamily="2" charset="0"/>
                </a:rPr>
                <a:t> </a:t>
              </a:r>
              <a:r>
                <a:rPr lang="en-US" dirty="0" err="1">
                  <a:solidFill>
                    <a:srgbClr val="374151"/>
                  </a:solidFill>
                  <a:latin typeface="Montserrat" panose="00000500000000000000" pitchFamily="2" charset="0"/>
                </a:rPr>
                <a:t>pentru</a:t>
              </a:r>
              <a:r>
                <a:rPr lang="en-US" dirty="0">
                  <a:solidFill>
                    <a:srgbClr val="374151"/>
                  </a:solidFill>
                  <a:latin typeface="Montserrat" panose="00000500000000000000" pitchFamily="2" charset="0"/>
                </a:rPr>
                <a:t> a </a:t>
              </a:r>
              <a:r>
                <a:rPr lang="en-US" dirty="0" err="1">
                  <a:solidFill>
                    <a:srgbClr val="374151"/>
                  </a:solidFill>
                  <a:latin typeface="Montserrat" panose="00000500000000000000" pitchFamily="2" charset="0"/>
                </a:rPr>
                <a:t>oferi</a:t>
              </a:r>
              <a:r>
                <a:rPr lang="en-US" dirty="0">
                  <a:solidFill>
                    <a:srgbClr val="374151"/>
                  </a:solidFill>
                  <a:latin typeface="Montserrat" panose="00000500000000000000" pitchFamily="2" charset="0"/>
                </a:rPr>
                <a:t> </a:t>
              </a:r>
              <a:r>
                <a:rPr lang="en-US" dirty="0" err="1">
                  <a:solidFill>
                    <a:srgbClr val="374151"/>
                  </a:solidFill>
                  <a:latin typeface="Montserrat" panose="00000500000000000000" pitchFamily="2" charset="0"/>
                </a:rPr>
                <a:t>răspunsuri</a:t>
              </a:r>
              <a:r>
                <a:rPr lang="en-US" dirty="0">
                  <a:solidFill>
                    <a:srgbClr val="374151"/>
                  </a:solidFill>
                  <a:latin typeface="Montserrat" panose="00000500000000000000" pitchFamily="2" charset="0"/>
                </a:rPr>
                <a:t> precise </a:t>
              </a:r>
              <a:r>
                <a:rPr lang="en-US" dirty="0" err="1">
                  <a:solidFill>
                    <a:srgbClr val="374151"/>
                  </a:solidFill>
                  <a:latin typeface="Montserrat" panose="00000500000000000000" pitchFamily="2" charset="0"/>
                </a:rPr>
                <a:t>și</a:t>
              </a:r>
              <a:r>
                <a:rPr lang="en-US" dirty="0">
                  <a:solidFill>
                    <a:srgbClr val="374151"/>
                  </a:solidFill>
                  <a:latin typeface="Montserrat" panose="00000500000000000000" pitchFamily="2" charset="0"/>
                </a:rPr>
                <a:t> </a:t>
              </a:r>
              <a:r>
                <a:rPr lang="en-US" dirty="0" err="1">
                  <a:solidFill>
                    <a:srgbClr val="374151"/>
                  </a:solidFill>
                  <a:latin typeface="Montserrat" panose="00000500000000000000" pitchFamily="2" charset="0"/>
                </a:rPr>
                <a:t>actualizate</a:t>
              </a:r>
              <a:r>
                <a:rPr lang="en-US" dirty="0">
                  <a:solidFill>
                    <a:srgbClr val="374151"/>
                  </a:solidFill>
                  <a:latin typeface="Montserrat" panose="00000500000000000000" pitchFamily="2" charset="0"/>
                </a:rPr>
                <a:t>, </a:t>
              </a:r>
              <a:r>
                <a:rPr lang="en-US" dirty="0" err="1">
                  <a:solidFill>
                    <a:srgbClr val="374151"/>
                  </a:solidFill>
                  <a:latin typeface="Montserrat" panose="00000500000000000000" pitchFamily="2" charset="0"/>
                </a:rPr>
                <a:t>bazate</a:t>
              </a:r>
              <a:r>
                <a:rPr lang="en-US" dirty="0">
                  <a:solidFill>
                    <a:srgbClr val="374151"/>
                  </a:solidFill>
                  <a:latin typeface="Montserrat" panose="00000500000000000000" pitchFamily="2" charset="0"/>
                </a:rPr>
                <a:t> pe </a:t>
              </a:r>
              <a:r>
                <a:rPr lang="en-US" dirty="0" err="1">
                  <a:solidFill>
                    <a:srgbClr val="374151"/>
                  </a:solidFill>
                  <a:latin typeface="Montserrat" panose="00000500000000000000" pitchFamily="2" charset="0"/>
                </a:rPr>
                <a:t>cele</a:t>
              </a:r>
              <a:r>
                <a:rPr lang="en-US" dirty="0">
                  <a:solidFill>
                    <a:srgbClr val="374151"/>
                  </a:solidFill>
                  <a:latin typeface="Montserrat" panose="00000500000000000000" pitchFamily="2" charset="0"/>
                </a:rPr>
                <a:t> </a:t>
              </a:r>
              <a:r>
                <a:rPr lang="en-US" dirty="0" err="1">
                  <a:solidFill>
                    <a:srgbClr val="374151"/>
                  </a:solidFill>
                  <a:latin typeface="Montserrat" panose="00000500000000000000" pitchFamily="2" charset="0"/>
                </a:rPr>
                <a:t>mai</a:t>
              </a:r>
              <a:r>
                <a:rPr lang="en-US" dirty="0">
                  <a:solidFill>
                    <a:srgbClr val="374151"/>
                  </a:solidFill>
                  <a:latin typeface="Montserrat" panose="00000500000000000000" pitchFamily="2" charset="0"/>
                </a:rPr>
                <a:t> </a:t>
              </a:r>
              <a:r>
                <a:rPr lang="en-US" dirty="0" err="1">
                  <a:solidFill>
                    <a:srgbClr val="374151"/>
                  </a:solidFill>
                  <a:latin typeface="Montserrat" panose="00000500000000000000" pitchFamily="2" charset="0"/>
                </a:rPr>
                <a:t>recente</a:t>
              </a:r>
              <a:r>
                <a:rPr lang="en-US" dirty="0">
                  <a:solidFill>
                    <a:srgbClr val="374151"/>
                  </a:solidFill>
                  <a:latin typeface="Montserrat" panose="00000500000000000000" pitchFamily="2" charset="0"/>
                </a:rPr>
                <a:t> </a:t>
              </a:r>
              <a:r>
                <a:rPr lang="en-US" dirty="0" err="1">
                  <a:solidFill>
                    <a:srgbClr val="374151"/>
                  </a:solidFill>
                  <a:latin typeface="Montserrat" panose="00000500000000000000" pitchFamily="2" charset="0"/>
                </a:rPr>
                <a:t>descoperiri</a:t>
              </a:r>
              <a:r>
                <a:rPr lang="en-US" dirty="0">
                  <a:solidFill>
                    <a:srgbClr val="374151"/>
                  </a:solidFill>
                  <a:latin typeface="Montserrat" panose="00000500000000000000" pitchFamily="2" charset="0"/>
                </a:rPr>
                <a:t> </a:t>
              </a:r>
              <a:r>
                <a:rPr lang="en-US" dirty="0" err="1">
                  <a:solidFill>
                    <a:srgbClr val="374151"/>
                  </a:solidFill>
                  <a:latin typeface="Montserrat" panose="00000500000000000000" pitchFamily="2" charset="0"/>
                </a:rPr>
                <a:t>și</a:t>
              </a:r>
              <a:r>
                <a:rPr lang="en-US" dirty="0">
                  <a:solidFill>
                    <a:srgbClr val="374151"/>
                  </a:solidFill>
                  <a:latin typeface="Montserrat" panose="00000500000000000000" pitchFamily="2" charset="0"/>
                </a:rPr>
                <a:t> </a:t>
              </a:r>
              <a:r>
                <a:rPr lang="en-US" dirty="0" err="1">
                  <a:solidFill>
                    <a:srgbClr val="374151"/>
                  </a:solidFill>
                  <a:latin typeface="Montserrat" panose="00000500000000000000" pitchFamily="2" charset="0"/>
                </a:rPr>
                <a:t>ghiduri</a:t>
              </a:r>
              <a:r>
                <a:rPr lang="en-US" dirty="0">
                  <a:solidFill>
                    <a:srgbClr val="374151"/>
                  </a:solidFill>
                  <a:latin typeface="Montserrat" panose="00000500000000000000" pitchFamily="2" charset="0"/>
                </a:rPr>
                <a:t> </a:t>
              </a:r>
              <a:r>
                <a:rPr lang="en-US" dirty="0" err="1">
                  <a:solidFill>
                    <a:srgbClr val="374151"/>
                  </a:solidFill>
                  <a:latin typeface="Montserrat" panose="00000500000000000000" pitchFamily="2" charset="0"/>
                </a:rPr>
                <a:t>medicale</a:t>
              </a:r>
              <a:r>
                <a:rPr lang="en-US" dirty="0">
                  <a:solidFill>
                    <a:srgbClr val="374151"/>
                  </a:solidFill>
                  <a:latin typeface="Montserrat" panose="00000500000000000000" pitchFamily="2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dirty="0">
                <a:solidFill>
                  <a:srgbClr val="374151"/>
                </a:solidFill>
                <a:latin typeface="Montserrat" panose="00000500000000000000" pitchFamily="2" charset="0"/>
              </a:endParaRPr>
            </a:p>
            <a:p>
              <a:pPr>
                <a:lnSpc>
                  <a:spcPct val="150000"/>
                </a:lnSpc>
              </a:pPr>
              <a:endParaRPr lang="en-US" dirty="0">
                <a:solidFill>
                  <a:srgbClr val="374151"/>
                </a:solidFill>
                <a:latin typeface="Montserrat" panose="00000500000000000000" pitchFamily="2" charset="0"/>
              </a:endParaRPr>
            </a:p>
            <a:p>
              <a:pPr>
                <a:lnSpc>
                  <a:spcPct val="150000"/>
                </a:lnSpc>
              </a:pPr>
              <a:endParaRPr lang="en-US" dirty="0">
                <a:solidFill>
                  <a:srgbClr val="374151"/>
                </a:solidFill>
                <a:latin typeface="Montserrat" panose="00000500000000000000" pitchFamily="2" charset="0"/>
              </a:endParaRPr>
            </a:p>
            <a:p>
              <a:pPr>
                <a:lnSpc>
                  <a:spcPct val="150000"/>
                </a:lnSpc>
              </a:pPr>
              <a:endPara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19" name="Picture 18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1B396430-7FA3-E741-6DC8-92D6A4DF38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0454245" y="5120245"/>
            <a:ext cx="1828799" cy="16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2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1BA64C-75B9-575E-BD85-CCE265E4AFD9}"/>
              </a:ext>
            </a:extLst>
          </p:cNvPr>
          <p:cNvGrpSpPr/>
          <p:nvPr/>
        </p:nvGrpSpPr>
        <p:grpSpPr>
          <a:xfrm>
            <a:off x="6375781" y="944626"/>
            <a:ext cx="5008919" cy="4679102"/>
            <a:chOff x="7395791" y="1697481"/>
            <a:chExt cx="4544776" cy="414782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B3FB96-66AB-C681-D531-D655CB7B090B}"/>
                </a:ext>
              </a:extLst>
            </p:cNvPr>
            <p:cNvSpPr txBox="1"/>
            <p:nvPr/>
          </p:nvSpPr>
          <p:spPr>
            <a:xfrm>
              <a:off x="7395791" y="1697481"/>
              <a:ext cx="4486275" cy="6275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 err="1">
                  <a:solidFill>
                    <a:schemeClr val="accent1"/>
                  </a:solidFill>
                  <a:effectLst/>
                  <a:latin typeface="Montserrat" panose="00000500000000000000" pitchFamily="2" charset="0"/>
                </a:rPr>
                <a:t>Experiență</a:t>
              </a:r>
              <a:r>
                <a:rPr lang="en-IN" sz="4000" b="1" i="0" dirty="0">
                  <a:solidFill>
                    <a:schemeClr val="accent1"/>
                  </a:solidFill>
                  <a:effectLst/>
                  <a:latin typeface="Montserrat" panose="00000500000000000000" pitchFamily="2" charset="0"/>
                </a:rPr>
                <a:t> </a:t>
              </a:r>
              <a:r>
                <a:rPr lang="en-IN" sz="4000" b="1" i="0" dirty="0" err="1">
                  <a:solidFill>
                    <a:schemeClr val="accent1"/>
                  </a:solidFill>
                  <a:effectLst/>
                  <a:latin typeface="Montserrat" panose="00000500000000000000" pitchFamily="2" charset="0"/>
                </a:rPr>
                <a:t>Fluidă</a:t>
              </a:r>
              <a:endParaRPr lang="en-IN" sz="4000" b="1" dirty="0">
                <a:solidFill>
                  <a:schemeClr val="accent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473891-4556-C1BB-340D-D81365B45FE9}"/>
                </a:ext>
              </a:extLst>
            </p:cNvPr>
            <p:cNvSpPr txBox="1"/>
            <p:nvPr/>
          </p:nvSpPr>
          <p:spPr>
            <a:xfrm>
              <a:off x="7454292" y="2571336"/>
              <a:ext cx="4486275" cy="3273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buFont typeface="Arial" panose="020B0604020202020204" pitchFamily="34" charset="0"/>
                <a:buChar char="•"/>
              </a:pPr>
              <a:r>
                <a:rPr lang="ro-RO" b="1" i="0" dirty="0">
                  <a:effectLst/>
                  <a:latin typeface="Montserrat" panose="00000500000000000000" pitchFamily="2" charset="0"/>
                </a:rPr>
                <a:t> Accesibilitate crescută</a:t>
              </a:r>
              <a:r>
                <a:rPr lang="ro-RO" b="0" i="0" dirty="0">
                  <a:effectLst/>
                  <a:latin typeface="Montserrat" panose="00000500000000000000" pitchFamily="2" charset="0"/>
                </a:rPr>
                <a:t>: Utilizatorii pot obține rapid informații relevante, reducând necesitatea căutării extinse pe internet.</a:t>
              </a:r>
            </a:p>
            <a:p>
              <a:pPr algn="l">
                <a:buFont typeface="Arial" panose="020B0604020202020204" pitchFamily="34" charset="0"/>
                <a:buChar char="•"/>
              </a:pPr>
              <a:endParaRPr lang="ro-RO" b="0" i="0" dirty="0">
                <a:effectLst/>
                <a:latin typeface="Montserrat" panose="00000500000000000000" pitchFamily="2" charset="0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ro-RO" b="1" i="0" dirty="0">
                  <a:effectLst/>
                  <a:latin typeface="Montserrat" panose="00000500000000000000" pitchFamily="2" charset="0"/>
                </a:rPr>
                <a:t> Răspunsuri rapide</a:t>
              </a:r>
              <a:r>
                <a:rPr lang="ro-RO" b="0" i="0" dirty="0">
                  <a:effectLst/>
                  <a:latin typeface="Montserrat" panose="00000500000000000000" pitchFamily="2" charset="0"/>
                </a:rPr>
                <a:t>: Primesc răspunsuri imediate la întrebări de sănătate, diminuând incertitudinea.</a:t>
              </a:r>
            </a:p>
            <a:p>
              <a:pPr algn="l">
                <a:buFont typeface="Arial" panose="020B0604020202020204" pitchFamily="34" charset="0"/>
                <a:buChar char="•"/>
              </a:pPr>
              <a:endParaRPr lang="ro-RO" b="0" i="0" dirty="0">
                <a:effectLst/>
                <a:latin typeface="Montserrat" panose="00000500000000000000" pitchFamily="2" charset="0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ro-RO" b="1" dirty="0">
                  <a:latin typeface="Montserrat" panose="00000500000000000000" pitchFamily="2" charset="0"/>
                </a:rPr>
                <a:t> Minimalizarea incertitudinii prin prezentare clară</a:t>
              </a:r>
              <a:r>
                <a:rPr lang="ro-RO" dirty="0">
                  <a:latin typeface="Montserrat" panose="00000500000000000000" pitchFamily="2" charset="0"/>
                </a:rPr>
                <a:t>: Aspectul simplu al design-ului facilitează înțelegerea și asimilarea informațiilor medicale</a:t>
              </a:r>
              <a:endParaRPr lang="ro-RO" b="0" i="0" dirty="0">
                <a:effectLst/>
                <a:latin typeface="Montserrat" panose="00000500000000000000" pitchFamily="2" charset="0"/>
              </a:endParaRPr>
            </a:p>
          </p:txBody>
        </p:sp>
      </p:grp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93EA06E8-A110-1312-42DC-8A8FDF6994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9503" y="4195309"/>
            <a:ext cx="2802194" cy="25231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626B59-FC4A-570A-1D4D-FB8972A8CE50}"/>
              </a:ext>
            </a:extLst>
          </p:cNvPr>
          <p:cNvSpPr/>
          <p:nvPr/>
        </p:nvSpPr>
        <p:spPr>
          <a:xfrm>
            <a:off x="503888" y="1652512"/>
            <a:ext cx="2019300" cy="2019300"/>
          </a:xfrm>
          <a:prstGeom prst="ellipse">
            <a:avLst/>
          </a:prstGeom>
          <a:blipFill>
            <a:blip r:embed="rId4"/>
            <a:stretch>
              <a:fillRect l="-8978" t="-4734" r="-25990" b="-3280"/>
            </a:stretch>
          </a:blip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A2829E-7616-DADE-0AA2-80A689A4A091}"/>
              </a:ext>
            </a:extLst>
          </p:cNvPr>
          <p:cNvSpPr/>
          <p:nvPr/>
        </p:nvSpPr>
        <p:spPr>
          <a:xfrm>
            <a:off x="2332358" y="4129599"/>
            <a:ext cx="1712658" cy="1712658"/>
          </a:xfrm>
          <a:prstGeom prst="ellipse">
            <a:avLst/>
          </a:prstGeom>
          <a:blipFill>
            <a:blip r:embed="rId4"/>
            <a:stretch>
              <a:fillRect l="-17167" t="-689" r="-37039" b="689"/>
            </a:stretch>
          </a:blip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7C7A89-9D3E-DF44-156E-CE3750A61B49}"/>
              </a:ext>
            </a:extLst>
          </p:cNvPr>
          <p:cNvSpPr/>
          <p:nvPr/>
        </p:nvSpPr>
        <p:spPr>
          <a:xfrm>
            <a:off x="2845787" y="1015744"/>
            <a:ext cx="2905958" cy="2905958"/>
          </a:xfrm>
          <a:prstGeom prst="ellipse">
            <a:avLst/>
          </a:prstGeom>
          <a:blipFill>
            <a:blip r:embed="rId4"/>
            <a:stretch>
              <a:fillRect l="-17668" t="-723" r="-46668" b="-4615"/>
            </a:stretch>
          </a:blip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749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6A8F2-5398-EFBC-2DD2-694F019E9DC9}"/>
              </a:ext>
            </a:extLst>
          </p:cNvPr>
          <p:cNvSpPr txBox="1"/>
          <p:nvPr/>
        </p:nvSpPr>
        <p:spPr>
          <a:xfrm>
            <a:off x="965200" y="1339850"/>
            <a:ext cx="6569075" cy="2236788"/>
          </a:xfrm>
          <a:prstGeom prst="rect">
            <a:avLst/>
          </a:prstGeom>
          <a:noFill/>
        </p:spPr>
        <p:txBody>
          <a:bodyPr wrap="square" rtlCol="0" anchor="t">
            <a:normAutofit lnSpcReduction="10000"/>
          </a:bodyPr>
          <a:lstStyle/>
          <a:p>
            <a:pPr defTabSz="1078992">
              <a:lnSpc>
                <a:spcPct val="90000"/>
              </a:lnSpc>
              <a:spcAft>
                <a:spcPts val="600"/>
              </a:spcAft>
            </a:pPr>
            <a:r>
              <a:rPr lang="ro-RO" sz="28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Problema</a:t>
            </a:r>
          </a:p>
          <a:p>
            <a:pPr marL="285750" indent="-285750" defTabSz="1078992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A</a:t>
            </a:r>
            <a:r>
              <a:rPr lang="ro-RO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ccesul dificil sau limitat la informații medicale precise și de încredere pentru utilizatorii care au întrebări legate de sănătate. </a:t>
            </a:r>
            <a:endParaRPr lang="en-US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indent="-285750" defTabSz="1078992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P</a:t>
            </a:r>
            <a:r>
              <a:rPr lang="ro-RO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rogramarea unei consultații medicale poate fi dificilă sau întârziată, iar utilizatorii pot avea nevoie de răspunsuri imediate pentru întrebările lor medicale de bază.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ro-RO" sz="1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4B5D98-4A4D-DB90-67BB-9C83A1B07D00}"/>
              </a:ext>
            </a:extLst>
          </p:cNvPr>
          <p:cNvSpPr>
            <a:spLocks/>
          </p:cNvSpPr>
          <p:nvPr/>
        </p:nvSpPr>
        <p:spPr>
          <a:xfrm>
            <a:off x="965200" y="3722687"/>
            <a:ext cx="6569075" cy="2614613"/>
          </a:xfrm>
          <a:prstGeom prst="rect">
            <a:avLst/>
          </a:prstGeom>
        </p:spPr>
        <p:txBody>
          <a:bodyPr wrap="square" anchor="t">
            <a:normAutofit lnSpcReduction="10000"/>
          </a:bodyPr>
          <a:lstStyle/>
          <a:p>
            <a:pPr defTabSz="1078992">
              <a:lnSpc>
                <a:spcPct val="90000"/>
              </a:lnSpc>
              <a:spcAft>
                <a:spcPts val="600"/>
              </a:spcAft>
            </a:pPr>
            <a:r>
              <a:rPr lang="ro-RO" sz="28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Soluția</a:t>
            </a:r>
          </a:p>
          <a:p>
            <a:pPr marL="285750" indent="-285750" defTabSz="1078992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F</a:t>
            </a:r>
            <a:r>
              <a:rPr lang="ro-RO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urniz</a:t>
            </a:r>
            <a:r>
              <a:rPr lang="en-US" kern="1200" dirty="0" err="1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ea</a:t>
            </a:r>
            <a:r>
              <a:rPr lang="en-US" dirty="0" err="1">
                <a:latin typeface="Montserrat" panose="00000500000000000000" pitchFamily="2" charset="0"/>
              </a:rPr>
              <a:t>z</a:t>
            </a:r>
            <a:r>
              <a:rPr lang="ro-RO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ă unui acces rapid și simplu la informații medicale de încredere, folosind o </a:t>
            </a:r>
            <a:endParaRPr lang="en-US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indent="-285750" defTabSz="1078992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I</a:t>
            </a:r>
            <a:r>
              <a:rPr lang="ro-RO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nterfață prietenoasă și un chat bot pregătit să răspundă la diverse întrebări de sănătate. </a:t>
            </a:r>
            <a:endParaRPr lang="en-US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indent="-285750" defTabSz="1078992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U</a:t>
            </a:r>
            <a:r>
              <a:rPr lang="ro-RO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tilizatorii primesc răspunsuri imediate și de încredere, reducând incertitudinea și oferindu-le informațiile necesare pentru a lua decizii informate în privința sănătății lor.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ro-RO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150B76-39AD-EB94-2FFE-8E930A06264B}"/>
              </a:ext>
            </a:extLst>
          </p:cNvPr>
          <p:cNvSpPr txBox="1"/>
          <p:nvPr/>
        </p:nvSpPr>
        <p:spPr>
          <a:xfrm>
            <a:off x="2720975" y="25442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4800" b="1" dirty="0">
                <a:solidFill>
                  <a:schemeClr val="accent1"/>
                </a:solidFill>
                <a:latin typeface="Montserrat" panose="00000500000000000000" pitchFamily="2" charset="0"/>
              </a:rPr>
              <a:t>Analiza Cerințelor</a:t>
            </a:r>
            <a:endParaRPr lang="ro-RO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71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F4A13-2FFB-8CD6-B29C-7253A65A24D4}"/>
              </a:ext>
            </a:extLst>
          </p:cNvPr>
          <p:cNvSpPr/>
          <p:nvPr/>
        </p:nvSpPr>
        <p:spPr>
          <a:xfrm>
            <a:off x="0" y="0"/>
            <a:ext cx="302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 descr="A picture containing clothing, indoor, person, medical equipment&#10;&#10;Description automatically generated">
            <a:extLst>
              <a:ext uri="{FF2B5EF4-FFF2-40B4-BE49-F238E27FC236}">
                <a16:creationId xmlns:a16="http://schemas.microsoft.com/office/drawing/2014/main" id="{2F6CD92F-9768-5118-A620-82FC6BA91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2" r="27843"/>
          <a:stretch/>
        </p:blipFill>
        <p:spPr>
          <a:xfrm>
            <a:off x="590550" y="526928"/>
            <a:ext cx="4820079" cy="580414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ABF4E28-1A50-0884-2DAE-2B72042B81E5}"/>
              </a:ext>
            </a:extLst>
          </p:cNvPr>
          <p:cNvGrpSpPr/>
          <p:nvPr/>
        </p:nvGrpSpPr>
        <p:grpSpPr>
          <a:xfrm>
            <a:off x="6202383" y="823355"/>
            <a:ext cx="5325832" cy="1192687"/>
            <a:chOff x="6202382" y="244661"/>
            <a:chExt cx="5325832" cy="119268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4666F6-D6AC-6C8C-2806-19A5B0152D66}"/>
                </a:ext>
              </a:extLst>
            </p:cNvPr>
            <p:cNvSpPr txBox="1"/>
            <p:nvPr/>
          </p:nvSpPr>
          <p:spPr>
            <a:xfrm>
              <a:off x="6202382" y="244661"/>
              <a:ext cx="519786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 err="1">
                  <a:solidFill>
                    <a:schemeClr val="accent1"/>
                  </a:solidFill>
                  <a:effectLst/>
                  <a:latin typeface="Montserrat" panose="00000500000000000000" pitchFamily="2" charset="0"/>
                </a:rPr>
                <a:t>Scopu</a:t>
              </a:r>
              <a:r>
                <a:rPr lang="en-IN" sz="4000" b="1" dirty="0" err="1">
                  <a:solidFill>
                    <a:schemeClr val="accent1"/>
                  </a:solidFill>
                  <a:latin typeface="Montserrat" panose="00000500000000000000" pitchFamily="2" charset="0"/>
                </a:rPr>
                <a:t>l</a:t>
              </a:r>
              <a:endParaRPr lang="en-IN" sz="4000" b="1" dirty="0">
                <a:solidFill>
                  <a:schemeClr val="accent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FF0DFD-4257-4035-38B4-2CD7A725B75D}"/>
                </a:ext>
              </a:extLst>
            </p:cNvPr>
            <p:cNvSpPr txBox="1"/>
            <p:nvPr/>
          </p:nvSpPr>
          <p:spPr>
            <a:xfrm>
              <a:off x="6265882" y="1068016"/>
              <a:ext cx="52623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pt-BR" sz="1800" dirty="0">
                  <a:latin typeface="Montserrat" panose="00000500000000000000" pitchFamily="2" charset="0"/>
                </a:rPr>
                <a:t>Un utilizator ar treb</a:t>
              </a:r>
              <a:r>
                <a:rPr lang="ro-RO" sz="1800" dirty="0">
                  <a:latin typeface="Montserrat" panose="00000500000000000000" pitchFamily="2" charset="0"/>
                </a:rPr>
                <a:t>ui să fie capabil să</a:t>
              </a:r>
              <a:r>
                <a:rPr lang="pt-BR" sz="1800" dirty="0">
                  <a:latin typeface="Montserrat" panose="00000500000000000000" pitchFamily="2" charset="0"/>
                </a:rPr>
                <a:t> :</a:t>
              </a:r>
              <a:endParaRPr lang="en-US" sz="1800" dirty="0">
                <a:latin typeface="Montserrat" panose="00000500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4131780-8A3A-E57A-D86E-630621E5A660}"/>
              </a:ext>
            </a:extLst>
          </p:cNvPr>
          <p:cNvSpPr/>
          <p:nvPr/>
        </p:nvSpPr>
        <p:spPr>
          <a:xfrm>
            <a:off x="1514475" y="4045072"/>
            <a:ext cx="4687908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E3A74B-D9A7-518B-90D9-5781D1A8806F}"/>
              </a:ext>
            </a:extLst>
          </p:cNvPr>
          <p:cNvSpPr/>
          <p:nvPr/>
        </p:nvSpPr>
        <p:spPr>
          <a:xfrm>
            <a:off x="6776806" y="4045072"/>
            <a:ext cx="4687908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pic>
        <p:nvPicPr>
          <p:cNvPr id="9" name="Picture 8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67E7AA53-5DEA-88A9-4CDD-EA060F478B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3201" y="0"/>
            <a:ext cx="1828799" cy="16467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9F4BDF-080D-94A7-D801-20C2713581AF}"/>
              </a:ext>
            </a:extLst>
          </p:cNvPr>
          <p:cNvSpPr txBox="1"/>
          <p:nvPr/>
        </p:nvSpPr>
        <p:spPr>
          <a:xfrm>
            <a:off x="1742061" y="4296632"/>
            <a:ext cx="3999696" cy="1415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M</a:t>
            </a:r>
            <a:r>
              <a:rPr lang="en-US" sz="16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anagementul</a:t>
            </a:r>
            <a:r>
              <a:rPr lang="en-US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6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contului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Se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c</a:t>
            </a:r>
            <a:r>
              <a:rPr lang="en-US" sz="12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onecteze</a:t>
            </a:r>
            <a:r>
              <a:rPr lang="en-US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 la </a:t>
            </a:r>
            <a:r>
              <a:rPr lang="en-US" sz="12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sistem</a:t>
            </a:r>
            <a:r>
              <a:rPr lang="en-US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prin</a:t>
            </a:r>
            <a:r>
              <a:rPr lang="en-US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pagina</a:t>
            </a:r>
            <a:r>
              <a:rPr lang="en-US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 de start a </a:t>
            </a:r>
            <a:r>
              <a:rPr lang="en-US" sz="12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aplicației</a:t>
            </a:r>
            <a:endParaRPr lang="en-US" sz="12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Schimbe</a:t>
            </a:r>
            <a:r>
              <a:rPr lang="en-US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parola</a:t>
            </a:r>
            <a:r>
              <a:rPr lang="en-US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după</a:t>
            </a:r>
            <a:r>
              <a:rPr lang="en-US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conectarea</a:t>
            </a:r>
            <a:r>
              <a:rPr lang="en-US" sz="1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 la </a:t>
            </a:r>
            <a:r>
              <a:rPr lang="en-US" sz="12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rPr>
              <a:t>sistem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73B971-FF70-6F4E-2254-9D8AF3DC4975}"/>
              </a:ext>
            </a:extLst>
          </p:cNvPr>
          <p:cNvSpPr txBox="1"/>
          <p:nvPr/>
        </p:nvSpPr>
        <p:spPr>
          <a:xfrm>
            <a:off x="7126308" y="4209821"/>
            <a:ext cx="3999696" cy="1153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ro-RO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Informare</a:t>
            </a:r>
            <a:endParaRPr lang="en-US" sz="2000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it-IT" sz="12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Utilizez</a:t>
            </a:r>
            <a:r>
              <a:rPr lang="ro-RO" sz="12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area</a:t>
            </a:r>
            <a:r>
              <a:rPr lang="it-IT" sz="12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apilca</a:t>
            </a:r>
            <a:r>
              <a:rPr lang="ro-RO" sz="12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ț</a:t>
            </a:r>
            <a:r>
              <a:rPr lang="it-IT" sz="12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</a:t>
            </a:r>
            <a:r>
              <a:rPr lang="ro-RO" sz="12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</a:t>
            </a:r>
            <a:r>
              <a:rPr lang="it-IT" sz="12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pentru a afla informa</a:t>
            </a:r>
            <a:r>
              <a:rPr lang="ro-RO" sz="12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ț</a:t>
            </a:r>
            <a:r>
              <a:rPr lang="it-IT" sz="12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</a:t>
            </a:r>
            <a:r>
              <a:rPr lang="ro-RO" sz="12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</a:t>
            </a:r>
            <a:r>
              <a:rPr lang="it-IT" sz="12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medicale pri</a:t>
            </a:r>
            <a:r>
              <a:rPr lang="ro-RO" sz="12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n</a:t>
            </a:r>
            <a:r>
              <a:rPr lang="it-IT" sz="12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intermediul chat bot</a:t>
            </a:r>
            <a:r>
              <a:rPr lang="ro-RO" sz="12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-</a:t>
            </a:r>
            <a:r>
              <a:rPr lang="it-IT" sz="12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ului</a:t>
            </a:r>
            <a:endParaRPr lang="en-IN" sz="1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D67920-2162-6CB7-AC99-149FDC86F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utilizarea apilcatiei pentru a afla informati medicale pri intermediul chat botului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o-RO" altLang="ro-RO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ro-RO" altLang="ro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0620BC9-01B5-61C5-F3C3-4CD1365E2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utilizarea apilcatiei pentru a afla informati medicale pri intermediul chat botului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o-RO" altLang="ro-RO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ro-RO" altLang="ro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974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371C9-C33B-B22C-B7D6-701F36C4B262}"/>
              </a:ext>
            </a:extLst>
          </p:cNvPr>
          <p:cNvSpPr/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1100"/>
              <a:defRPr/>
            </a:pPr>
            <a:r>
              <a:rPr lang="en-US" sz="4000" b="1" dirty="0" err="1">
                <a:latin typeface="+mj-lt"/>
                <a:ea typeface="+mj-ea"/>
                <a:cs typeface="+mj-cs"/>
              </a:rPr>
              <a:t>Arhitectura</a:t>
            </a:r>
            <a:r>
              <a:rPr lang="en-US" sz="4000" b="1" dirty="0">
                <a:latin typeface="+mj-lt"/>
                <a:ea typeface="+mj-ea"/>
                <a:cs typeface="+mj-cs"/>
              </a:rPr>
              <a:t> </a:t>
            </a:r>
            <a:r>
              <a:rPr lang="en-US" sz="4000" b="1" dirty="0" err="1">
                <a:latin typeface="+mj-lt"/>
                <a:ea typeface="+mj-ea"/>
                <a:cs typeface="+mj-cs"/>
              </a:rPr>
              <a:t>sistemului</a:t>
            </a:r>
            <a:endParaRPr lang="en-US" sz="4000" b="1" dirty="0">
              <a:latin typeface="+mj-lt"/>
              <a:ea typeface="+mj-ea"/>
              <a:cs typeface="+mj-cs"/>
            </a:endParaRP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F667F257-0A98-4C71-A8B0-0C801EE18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8087" y="2069682"/>
            <a:ext cx="5535826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B4A2A81-06BB-1EC1-D980-C26D87CB3BE1}"/>
              </a:ext>
            </a:extLst>
          </p:cNvPr>
          <p:cNvGrpSpPr/>
          <p:nvPr/>
        </p:nvGrpSpPr>
        <p:grpSpPr>
          <a:xfrm>
            <a:off x="6210302" y="2867314"/>
            <a:ext cx="5596128" cy="2640847"/>
            <a:chOff x="1523999" y="1838157"/>
            <a:chExt cx="9659816" cy="4558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ABF33C-E72D-CCF2-9678-7BA752C11733}"/>
                </a:ext>
              </a:extLst>
            </p:cNvPr>
            <p:cNvSpPr/>
            <p:nvPr/>
          </p:nvSpPr>
          <p:spPr>
            <a:xfrm>
              <a:off x="1523999" y="1838157"/>
              <a:ext cx="965981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46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400239-D9CA-0639-BA24-67F108EA7031}"/>
                </a:ext>
              </a:extLst>
            </p:cNvPr>
            <p:cNvSpPr/>
            <p:nvPr/>
          </p:nvSpPr>
          <p:spPr>
            <a:xfrm>
              <a:off x="1524000" y="6027356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46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198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371C9-C33B-B22C-B7D6-701F36C4B262}"/>
              </a:ext>
            </a:extLst>
          </p:cNvPr>
          <p:cNvSpPr/>
          <p:nvPr/>
        </p:nvSpPr>
        <p:spPr>
          <a:xfrm>
            <a:off x="337497" y="679731"/>
            <a:ext cx="3124151" cy="373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1100"/>
              <a:defRPr/>
            </a:pPr>
            <a:r>
              <a:rPr lang="en-US" sz="4600" b="1">
                <a:latin typeface="+mj-lt"/>
                <a:ea typeface="+mj-ea"/>
                <a:cs typeface="+mj-cs"/>
              </a:rPr>
              <a:t>Diagrame detaliate la nivel de modul 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058" name="Straight Connector 2057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1">
            <a:extLst>
              <a:ext uri="{FF2B5EF4-FFF2-40B4-BE49-F238E27FC236}">
                <a16:creationId xmlns:a16="http://schemas.microsoft.com/office/drawing/2014/main" id="{6A9B1911-BB9F-247F-5C8F-B3BEA5B21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2875" y="1325880"/>
            <a:ext cx="5278963" cy="446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B4A2A81-06BB-1EC1-D980-C26D87CB3BE1}"/>
              </a:ext>
            </a:extLst>
          </p:cNvPr>
          <p:cNvGrpSpPr/>
          <p:nvPr/>
        </p:nvGrpSpPr>
        <p:grpSpPr>
          <a:xfrm>
            <a:off x="7812357" y="2697807"/>
            <a:ext cx="3383280" cy="1596591"/>
            <a:chOff x="1523999" y="1838157"/>
            <a:chExt cx="9659816" cy="4558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ABF33C-E72D-CCF2-9678-7BA752C11733}"/>
                </a:ext>
              </a:extLst>
            </p:cNvPr>
            <p:cNvSpPr/>
            <p:nvPr/>
          </p:nvSpPr>
          <p:spPr>
            <a:xfrm>
              <a:off x="1523999" y="1838157"/>
              <a:ext cx="965981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46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400239-D9CA-0639-BA24-67F108EA7031}"/>
                </a:ext>
              </a:extLst>
            </p:cNvPr>
            <p:cNvSpPr/>
            <p:nvPr/>
          </p:nvSpPr>
          <p:spPr>
            <a:xfrm>
              <a:off x="1524000" y="6027356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46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91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21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949E7"/>
      </a:accent1>
      <a:accent2>
        <a:srgbClr val="0097A7"/>
      </a:accent2>
      <a:accent3>
        <a:srgbClr val="869FB2"/>
      </a:accent3>
      <a:accent4>
        <a:srgbClr val="FCBD24"/>
      </a:accent4>
      <a:accent5>
        <a:srgbClr val="EC3A3B"/>
      </a:accent5>
      <a:accent6>
        <a:srgbClr val="00B0F0"/>
      </a:accent6>
      <a:hlink>
        <a:srgbClr val="0097A7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489</Words>
  <Application>Microsoft Office PowerPoint</Application>
  <PresentationFormat>Widescreen</PresentationFormat>
  <Paragraphs>72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Meiryo</vt:lpstr>
      <vt:lpstr>Arial</vt:lpstr>
      <vt:lpstr>Avenir Next LT Pro</vt:lpstr>
      <vt:lpstr>Calibri</vt:lpstr>
      <vt:lpstr>Calibri Light</vt:lpstr>
      <vt:lpstr>Montserrat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Diagramele de activități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</vt:lpstr>
      <vt:lpstr>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SlideEgg</dc:creator>
  <cp:lastModifiedBy>Cristian Calin Filip Dud</cp:lastModifiedBy>
  <cp:revision>60</cp:revision>
  <dcterms:created xsi:type="dcterms:W3CDTF">2023-06-27T10:01:42Z</dcterms:created>
  <dcterms:modified xsi:type="dcterms:W3CDTF">2024-01-17T06:21:25Z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58b62f-6f94-46bd-8089-18e64b0a9abb_Enabled">
    <vt:lpwstr>true</vt:lpwstr>
  </property>
  <property fmtid="{D5CDD505-2E9C-101B-9397-08002B2CF9AE}" pid="3" name="MSIP_Label_5b58b62f-6f94-46bd-8089-18e64b0a9abb_SetDate">
    <vt:lpwstr>2023-12-06T09:26:39Z</vt:lpwstr>
  </property>
  <property fmtid="{D5CDD505-2E9C-101B-9397-08002B2CF9AE}" pid="4" name="MSIP_Label_5b58b62f-6f94-46bd-8089-18e64b0a9abb_Method">
    <vt:lpwstr>Standard</vt:lpwstr>
  </property>
  <property fmtid="{D5CDD505-2E9C-101B-9397-08002B2CF9AE}" pid="5" name="MSIP_Label_5b58b62f-6f94-46bd-8089-18e64b0a9abb_Name">
    <vt:lpwstr>defa4170-0d19-0005-0004-bc88714345d2</vt:lpwstr>
  </property>
  <property fmtid="{D5CDD505-2E9C-101B-9397-08002B2CF9AE}" pid="6" name="MSIP_Label_5b58b62f-6f94-46bd-8089-18e64b0a9abb_SiteId">
    <vt:lpwstr>a6eb79fa-c4a9-4cce-818d-b85274d15305</vt:lpwstr>
  </property>
  <property fmtid="{D5CDD505-2E9C-101B-9397-08002B2CF9AE}" pid="7" name="MSIP_Label_5b58b62f-6f94-46bd-8089-18e64b0a9abb_ActionId">
    <vt:lpwstr>6409b256-59ff-4bdd-804d-5006ee17b8d7</vt:lpwstr>
  </property>
  <property fmtid="{D5CDD505-2E9C-101B-9397-08002B2CF9AE}" pid="8" name="MSIP_Label_5b58b62f-6f94-46bd-8089-18e64b0a9abb_ContentBits">
    <vt:lpwstr>0</vt:lpwstr>
  </property>
</Properties>
</file>